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6" r:id="rId2"/>
    <p:sldId id="305" r:id="rId3"/>
    <p:sldId id="304" r:id="rId4"/>
    <p:sldId id="302" r:id="rId5"/>
    <p:sldId id="306" r:id="rId6"/>
    <p:sldId id="262" r:id="rId7"/>
    <p:sldId id="307" r:id="rId8"/>
    <p:sldId id="318" r:id="rId9"/>
    <p:sldId id="312" r:id="rId10"/>
    <p:sldId id="328" r:id="rId11"/>
    <p:sldId id="329" r:id="rId12"/>
    <p:sldId id="359" r:id="rId13"/>
    <p:sldId id="358" r:id="rId14"/>
    <p:sldId id="357" r:id="rId15"/>
    <p:sldId id="361" r:id="rId16"/>
    <p:sldId id="360" r:id="rId17"/>
    <p:sldId id="362" r:id="rId18"/>
    <p:sldId id="363" r:id="rId19"/>
    <p:sldId id="364" r:id="rId20"/>
    <p:sldId id="365" r:id="rId21"/>
    <p:sldId id="370" r:id="rId22"/>
    <p:sldId id="374" r:id="rId23"/>
    <p:sldId id="368" r:id="rId24"/>
    <p:sldId id="367" r:id="rId25"/>
    <p:sldId id="366" r:id="rId26"/>
    <p:sldId id="371" r:id="rId27"/>
    <p:sldId id="373" r:id="rId28"/>
    <p:sldId id="375" r:id="rId29"/>
    <p:sldId id="286" r:id="rId30"/>
  </p:sldIdLst>
  <p:sldSz cx="9144000" cy="6858000" type="screen4x3"/>
  <p:notesSz cx="9923463" cy="67881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01C2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660" autoAdjust="0"/>
  </p:normalViewPr>
  <p:slideViewPr>
    <p:cSldViewPr>
      <p:cViewPr>
        <p:scale>
          <a:sx n="60" d="100"/>
          <a:sy n="60" d="100"/>
        </p:scale>
        <p:origin x="-2508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A7631-013C-417F-B49B-A1C27983047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1C3706-D502-48DF-AB46-A95986C6D7D7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Analiza danych zastanych </a:t>
          </a:r>
          <a:endParaRPr lang="pl-PL" sz="1600" b="0" dirty="0"/>
        </a:p>
      </dgm:t>
    </dgm:pt>
    <dgm:pt modelId="{C84D552D-93FC-4956-B564-D71BC64E2884}" type="parTrans" cxnId="{5E88ADBB-AA41-4A38-9B71-25776C4CDF31}">
      <dgm:prSet/>
      <dgm:spPr/>
      <dgm:t>
        <a:bodyPr/>
        <a:lstStyle/>
        <a:p>
          <a:endParaRPr lang="pl-PL"/>
        </a:p>
      </dgm:t>
    </dgm:pt>
    <dgm:pt modelId="{27916E45-9264-4616-8BD4-0925683F9C01}" type="sibTrans" cxnId="{5E88ADBB-AA41-4A38-9B71-25776C4CDF31}">
      <dgm:prSet/>
      <dgm:spPr/>
      <dgm:t>
        <a:bodyPr/>
        <a:lstStyle/>
        <a:p>
          <a:endParaRPr lang="pl-PL"/>
        </a:p>
      </dgm:t>
    </dgm:pt>
    <dgm:pt modelId="{5E0486A1-70A2-48AF-8DDB-F5DD64E280A7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Analiza porównawcza dokumentacji stosowanej </a:t>
          </a:r>
          <a:br>
            <a:rPr lang="pl-PL" sz="1600" b="0" dirty="0" smtClean="0"/>
          </a:br>
          <a:r>
            <a:rPr lang="pl-PL" sz="1600" b="0" dirty="0" smtClean="0"/>
            <a:t>w ramach naborów</a:t>
          </a:r>
          <a:endParaRPr lang="pl-PL" sz="1600" b="0" dirty="0"/>
        </a:p>
      </dgm:t>
    </dgm:pt>
    <dgm:pt modelId="{C6970EF0-DF3A-449E-AD8C-075FC13C08BA}" type="parTrans" cxnId="{EAFBE1B7-C1F5-4A6E-8DBD-E989BC3E89AB}">
      <dgm:prSet/>
      <dgm:spPr/>
      <dgm:t>
        <a:bodyPr/>
        <a:lstStyle/>
        <a:p>
          <a:endParaRPr lang="pl-PL"/>
        </a:p>
      </dgm:t>
    </dgm:pt>
    <dgm:pt modelId="{1FF059C6-A35B-42E4-A5BA-B860446E88E0}" type="sibTrans" cxnId="{EAFBE1B7-C1F5-4A6E-8DBD-E989BC3E89AB}">
      <dgm:prSet/>
      <dgm:spPr/>
      <dgm:t>
        <a:bodyPr/>
        <a:lstStyle/>
        <a:p>
          <a:endParaRPr lang="pl-PL"/>
        </a:p>
      </dgm:t>
    </dgm:pt>
    <dgm:pt modelId="{5B4D3E07-44ED-4C8B-97A5-F938FBBE3429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Indywidualne wywiady pogłębione (IDI) </a:t>
          </a:r>
          <a:r>
            <a:rPr lang="pl-PL" sz="1600" dirty="0" smtClean="0"/>
            <a:t>z przedstawicielami IZ i IP RPO WSL oraz IP ZIT/RIT RPO WSL</a:t>
          </a:r>
          <a:endParaRPr lang="pl-PL" sz="1600" b="0" dirty="0" smtClean="0"/>
        </a:p>
        <a:p>
          <a:r>
            <a:rPr lang="pl-PL" sz="1600" b="0" dirty="0" smtClean="0"/>
            <a:t>(n=20)</a:t>
          </a:r>
          <a:endParaRPr lang="pl-PL" sz="1600" b="0" dirty="0"/>
        </a:p>
      </dgm:t>
    </dgm:pt>
    <dgm:pt modelId="{5817265F-1E1B-49D4-BECE-D248C6479981}" type="parTrans" cxnId="{B4A1BA90-93B5-43AF-9652-09028C3FD480}">
      <dgm:prSet/>
      <dgm:spPr/>
      <dgm:t>
        <a:bodyPr/>
        <a:lstStyle/>
        <a:p>
          <a:endParaRPr lang="pl-PL"/>
        </a:p>
      </dgm:t>
    </dgm:pt>
    <dgm:pt modelId="{91DA9ADC-7D05-425E-9529-E73C8AADD818}" type="sibTrans" cxnId="{B4A1BA90-93B5-43AF-9652-09028C3FD480}">
      <dgm:prSet/>
      <dgm:spPr/>
      <dgm:t>
        <a:bodyPr/>
        <a:lstStyle/>
        <a:p>
          <a:endParaRPr lang="pl-PL"/>
        </a:p>
      </dgm:t>
    </dgm:pt>
    <dgm:pt modelId="{A2135A06-C2CE-4F8E-95FB-EA1EBA06E1B1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Indywidualne wywiady telefoniczny(ITI)</a:t>
          </a:r>
          <a:br>
            <a:rPr lang="pl-PL" sz="1600" b="0" dirty="0" smtClean="0"/>
          </a:br>
          <a:r>
            <a:rPr lang="pl-PL" sz="1600" b="0" dirty="0" smtClean="0"/>
            <a:t>z przedstawicielami firm doradczych (n=8)</a:t>
          </a:r>
          <a:endParaRPr lang="pl-PL" sz="1600" b="0" dirty="0"/>
        </a:p>
      </dgm:t>
    </dgm:pt>
    <dgm:pt modelId="{083C304D-32B6-440A-BCE1-B693C179E1DE}" type="parTrans" cxnId="{85E0FE1B-FFCE-4078-A51C-753453A19D3E}">
      <dgm:prSet/>
      <dgm:spPr/>
      <dgm:t>
        <a:bodyPr/>
        <a:lstStyle/>
        <a:p>
          <a:endParaRPr lang="pl-PL"/>
        </a:p>
      </dgm:t>
    </dgm:pt>
    <dgm:pt modelId="{7FD4392C-EA2C-48AF-9FE8-ECCD878FD3DC}" type="sibTrans" cxnId="{85E0FE1B-FFCE-4078-A51C-753453A19D3E}">
      <dgm:prSet/>
      <dgm:spPr/>
      <dgm:t>
        <a:bodyPr/>
        <a:lstStyle/>
        <a:p>
          <a:endParaRPr lang="pl-PL"/>
        </a:p>
      </dgm:t>
    </dgm:pt>
    <dgm:pt modelId="{CC295561-C6FB-467C-9AF0-248520E2EC8E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Wywiady Telefoniczne (CATI) z beneficjentami i podmiotami aplikującymi w ramach </a:t>
          </a:r>
          <a:r>
            <a:rPr lang="pl-PL" sz="1600" dirty="0" smtClean="0"/>
            <a:t>RPO WSL 2014-2020</a:t>
          </a:r>
          <a:r>
            <a:rPr lang="pl-PL" sz="1600" b="0" dirty="0" smtClean="0"/>
            <a:t> (n=300) </a:t>
          </a:r>
          <a:endParaRPr lang="pl-PL" sz="1600" b="0" dirty="0"/>
        </a:p>
      </dgm:t>
    </dgm:pt>
    <dgm:pt modelId="{4F6E25A3-ECB1-4D94-94F8-C3F832129379}" type="parTrans" cxnId="{C7280B55-26D5-44FE-A593-2A04E1839258}">
      <dgm:prSet/>
      <dgm:spPr/>
      <dgm:t>
        <a:bodyPr/>
        <a:lstStyle/>
        <a:p>
          <a:endParaRPr lang="pl-PL"/>
        </a:p>
      </dgm:t>
    </dgm:pt>
    <dgm:pt modelId="{52062A55-29D3-41C7-AC4A-2CAABA263389}" type="sibTrans" cxnId="{C7280B55-26D5-44FE-A593-2A04E1839258}">
      <dgm:prSet/>
      <dgm:spPr/>
      <dgm:t>
        <a:bodyPr/>
        <a:lstStyle/>
        <a:p>
          <a:endParaRPr lang="pl-PL"/>
        </a:p>
      </dgm:t>
    </dgm:pt>
    <dgm:pt modelId="{808AEED1-E05A-427C-9C2B-F72D73BAD2D6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en-US" sz="1600" b="0" dirty="0" err="1" smtClean="0"/>
            <a:t>Walidacja</a:t>
          </a:r>
          <a:r>
            <a:rPr lang="en-US" sz="1600" b="0" dirty="0" smtClean="0"/>
            <a:t> </a:t>
          </a:r>
          <a:r>
            <a:rPr lang="en-US" sz="1600" b="0" dirty="0" err="1" smtClean="0"/>
            <a:t>kryteriów</a:t>
          </a:r>
          <a:r>
            <a:rPr lang="en-US" sz="1600" b="0" dirty="0" smtClean="0"/>
            <a:t> </a:t>
          </a:r>
          <a:r>
            <a:rPr lang="en-US" sz="1600" b="0" dirty="0" err="1" smtClean="0"/>
            <a:t>oceny</a:t>
          </a:r>
          <a:r>
            <a:rPr lang="en-US" sz="1600" b="0" dirty="0" smtClean="0"/>
            <a:t> </a:t>
          </a:r>
          <a:r>
            <a:rPr lang="en-US" sz="1600" b="0" dirty="0" err="1" smtClean="0"/>
            <a:t>projektów</a:t>
          </a:r>
          <a:r>
            <a:rPr lang="en-US" sz="1600" b="0" dirty="0" smtClean="0"/>
            <a:t> </a:t>
          </a:r>
          <a:endParaRPr lang="pl-PL" sz="1600" b="0" dirty="0"/>
        </a:p>
      </dgm:t>
    </dgm:pt>
    <dgm:pt modelId="{7B0630FE-2998-421C-AD4D-403CD99510B9}" type="parTrans" cxnId="{09E1C8B5-1DCE-46CB-B4C2-7899DDCF7DE1}">
      <dgm:prSet/>
      <dgm:spPr/>
      <dgm:t>
        <a:bodyPr/>
        <a:lstStyle/>
        <a:p>
          <a:endParaRPr lang="pl-PL"/>
        </a:p>
      </dgm:t>
    </dgm:pt>
    <dgm:pt modelId="{63980ECA-8C60-40AE-B067-A84B2F23A5E3}" type="sibTrans" cxnId="{09E1C8B5-1DCE-46CB-B4C2-7899DDCF7DE1}">
      <dgm:prSet/>
      <dgm:spPr/>
      <dgm:t>
        <a:bodyPr/>
        <a:lstStyle/>
        <a:p>
          <a:endParaRPr lang="pl-PL"/>
        </a:p>
      </dgm:t>
    </dgm:pt>
    <dgm:pt modelId="{8BD6FF9F-A951-452D-9DFF-FD8A84A91C41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sz="1600" b="0" dirty="0" smtClean="0"/>
            <a:t>Zogniskowane wywiady grupowe (FGI) </a:t>
          </a:r>
          <a:br>
            <a:rPr lang="pl-PL" sz="1600" b="0" dirty="0" smtClean="0"/>
          </a:br>
          <a:r>
            <a:rPr lang="pl-PL" sz="1600" b="0" dirty="0" smtClean="0"/>
            <a:t>z ekspertami oceniającymi wnioski o dofinansowanie</a:t>
          </a:r>
        </a:p>
        <a:p>
          <a:r>
            <a:rPr lang="pl-PL" sz="1600" b="0" dirty="0" smtClean="0"/>
            <a:t>(13 sesji)</a:t>
          </a:r>
          <a:endParaRPr lang="pl-PL" sz="1600" b="0" dirty="0"/>
        </a:p>
      </dgm:t>
    </dgm:pt>
    <dgm:pt modelId="{505B6D35-5FAA-4CF6-AA0B-1FA387ED5D01}" type="parTrans" cxnId="{F9E8659C-1443-4885-86B7-F89AC5D9EE92}">
      <dgm:prSet/>
      <dgm:spPr/>
      <dgm:t>
        <a:bodyPr/>
        <a:lstStyle/>
        <a:p>
          <a:endParaRPr lang="pl-PL"/>
        </a:p>
      </dgm:t>
    </dgm:pt>
    <dgm:pt modelId="{20CA9E7E-8990-42C9-A447-78543DBA86A9}" type="sibTrans" cxnId="{F9E8659C-1443-4885-86B7-F89AC5D9EE92}">
      <dgm:prSet/>
      <dgm:spPr/>
      <dgm:t>
        <a:bodyPr/>
        <a:lstStyle/>
        <a:p>
          <a:endParaRPr lang="pl-PL"/>
        </a:p>
      </dgm:t>
    </dgm:pt>
    <dgm:pt modelId="{AD898D75-877A-4E65-95C4-A3ADD54B4178}" type="pres">
      <dgm:prSet presAssocID="{815A7631-013C-417F-B49B-A1C2798304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B6FDB4-16D8-4A77-AD9F-BC7145878709}" type="pres">
      <dgm:prSet presAssocID="{E91C3706-D502-48DF-AB46-A95986C6D7D7}" presName="node" presStyleLbl="node1" presStyleIdx="0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4D87ED-A99B-4FCF-9540-936A6B3017BC}" type="pres">
      <dgm:prSet presAssocID="{27916E45-9264-4616-8BD4-0925683F9C01}" presName="sibTrans" presStyleCnt="0"/>
      <dgm:spPr/>
    </dgm:pt>
    <dgm:pt modelId="{BEC5C6D8-8A0E-41BB-9335-AEC35B6AC90A}" type="pres">
      <dgm:prSet presAssocID="{5E0486A1-70A2-48AF-8DDB-F5DD64E280A7}" presName="node" presStyleLbl="node1" presStyleIdx="1" presStyleCnt="7" custScaleX="124311" custLinFactNeighborX="1522" custLinFactNeighborY="-13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FC88AC-9B1E-44F2-97E8-6C418A021FDE}" type="pres">
      <dgm:prSet presAssocID="{1FF059C6-A35B-42E4-A5BA-B860446E88E0}" presName="sibTrans" presStyleCnt="0"/>
      <dgm:spPr/>
    </dgm:pt>
    <dgm:pt modelId="{23610F15-17BD-4797-BE0D-EF9E9B7BAA34}" type="pres">
      <dgm:prSet presAssocID="{5B4D3E07-44ED-4C8B-97A5-F938FBBE3429}" presName="node" presStyleLbl="node1" presStyleIdx="2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2CE783-657C-48B6-A314-F4ED99438B93}" type="pres">
      <dgm:prSet presAssocID="{91DA9ADC-7D05-425E-9529-E73C8AADD818}" presName="sibTrans" presStyleCnt="0"/>
      <dgm:spPr/>
    </dgm:pt>
    <dgm:pt modelId="{0AC1980C-C8E0-40E5-8A67-20A1FF20090A}" type="pres">
      <dgm:prSet presAssocID="{A2135A06-C2CE-4F8E-95FB-EA1EBA06E1B1}" presName="node" presStyleLbl="node1" presStyleIdx="3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07855F-E340-4F3E-8E01-EB05B30911F5}" type="pres">
      <dgm:prSet presAssocID="{7FD4392C-EA2C-48AF-9FE8-ECCD878FD3DC}" presName="sibTrans" presStyleCnt="0"/>
      <dgm:spPr/>
    </dgm:pt>
    <dgm:pt modelId="{919DA2D1-B679-4AE3-B029-5ABECC5BD7AF}" type="pres">
      <dgm:prSet presAssocID="{CC295561-C6FB-467C-9AF0-248520E2EC8E}" presName="node" presStyleLbl="node1" presStyleIdx="4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69A483-3F46-4858-848C-74AC8AEDD14E}" type="pres">
      <dgm:prSet presAssocID="{52062A55-29D3-41C7-AC4A-2CAABA263389}" presName="sibTrans" presStyleCnt="0"/>
      <dgm:spPr/>
    </dgm:pt>
    <dgm:pt modelId="{BAEB0941-9130-43B6-A938-E84ED1D28BAC}" type="pres">
      <dgm:prSet presAssocID="{8BD6FF9F-A951-452D-9DFF-FD8A84A91C41}" presName="node" presStyleLbl="node1" presStyleIdx="5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90D6AC-8CBF-4E1F-AF46-E51D66444469}" type="pres">
      <dgm:prSet presAssocID="{20CA9E7E-8990-42C9-A447-78543DBA86A9}" presName="sibTrans" presStyleCnt="0"/>
      <dgm:spPr/>
    </dgm:pt>
    <dgm:pt modelId="{00001C9F-2BFE-4FC4-AA94-859882E1F0EF}" type="pres">
      <dgm:prSet presAssocID="{808AEED1-E05A-427C-9C2B-F72D73BAD2D6}" presName="node" presStyleLbl="node1" presStyleIdx="6" presStyleCnt="7" custScaleX="124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280B55-26D5-44FE-A593-2A04E1839258}" srcId="{815A7631-013C-417F-B49B-A1C279830476}" destId="{CC295561-C6FB-467C-9AF0-248520E2EC8E}" srcOrd="4" destOrd="0" parTransId="{4F6E25A3-ECB1-4D94-94F8-C3F832129379}" sibTransId="{52062A55-29D3-41C7-AC4A-2CAABA263389}"/>
    <dgm:cxn modelId="{09E1C8B5-1DCE-46CB-B4C2-7899DDCF7DE1}" srcId="{815A7631-013C-417F-B49B-A1C279830476}" destId="{808AEED1-E05A-427C-9C2B-F72D73BAD2D6}" srcOrd="6" destOrd="0" parTransId="{7B0630FE-2998-421C-AD4D-403CD99510B9}" sibTransId="{63980ECA-8C60-40AE-B067-A84B2F23A5E3}"/>
    <dgm:cxn modelId="{B4A1BA90-93B5-43AF-9652-09028C3FD480}" srcId="{815A7631-013C-417F-B49B-A1C279830476}" destId="{5B4D3E07-44ED-4C8B-97A5-F938FBBE3429}" srcOrd="2" destOrd="0" parTransId="{5817265F-1E1B-49D4-BECE-D248C6479981}" sibTransId="{91DA9ADC-7D05-425E-9529-E73C8AADD818}"/>
    <dgm:cxn modelId="{F9E8659C-1443-4885-86B7-F89AC5D9EE92}" srcId="{815A7631-013C-417F-B49B-A1C279830476}" destId="{8BD6FF9F-A951-452D-9DFF-FD8A84A91C41}" srcOrd="5" destOrd="0" parTransId="{505B6D35-5FAA-4CF6-AA0B-1FA387ED5D01}" sibTransId="{20CA9E7E-8990-42C9-A447-78543DBA86A9}"/>
    <dgm:cxn modelId="{30E4012E-28D1-4D39-A0D3-FEBB3E8311C8}" type="presOf" srcId="{5B4D3E07-44ED-4C8B-97A5-F938FBBE3429}" destId="{23610F15-17BD-4797-BE0D-EF9E9B7BAA34}" srcOrd="0" destOrd="0" presId="urn:microsoft.com/office/officeart/2005/8/layout/default#1"/>
    <dgm:cxn modelId="{8B3E7D38-64E7-4239-853C-994FF3E4E71D}" type="presOf" srcId="{E91C3706-D502-48DF-AB46-A95986C6D7D7}" destId="{5BB6FDB4-16D8-4A77-AD9F-BC7145878709}" srcOrd="0" destOrd="0" presId="urn:microsoft.com/office/officeart/2005/8/layout/default#1"/>
    <dgm:cxn modelId="{DF155527-FCA1-45D7-9429-B0ED06B92FB9}" type="presOf" srcId="{808AEED1-E05A-427C-9C2B-F72D73BAD2D6}" destId="{00001C9F-2BFE-4FC4-AA94-859882E1F0EF}" srcOrd="0" destOrd="0" presId="urn:microsoft.com/office/officeart/2005/8/layout/default#1"/>
    <dgm:cxn modelId="{41ADC84B-F6A4-4CDF-AB9F-A453C6367C7E}" type="presOf" srcId="{815A7631-013C-417F-B49B-A1C279830476}" destId="{AD898D75-877A-4E65-95C4-A3ADD54B4178}" srcOrd="0" destOrd="0" presId="urn:microsoft.com/office/officeart/2005/8/layout/default#1"/>
    <dgm:cxn modelId="{2185B7F7-E265-490D-81A1-7F821E5746F9}" type="presOf" srcId="{5E0486A1-70A2-48AF-8DDB-F5DD64E280A7}" destId="{BEC5C6D8-8A0E-41BB-9335-AEC35B6AC90A}" srcOrd="0" destOrd="0" presId="urn:microsoft.com/office/officeart/2005/8/layout/default#1"/>
    <dgm:cxn modelId="{5E88ADBB-AA41-4A38-9B71-25776C4CDF31}" srcId="{815A7631-013C-417F-B49B-A1C279830476}" destId="{E91C3706-D502-48DF-AB46-A95986C6D7D7}" srcOrd="0" destOrd="0" parTransId="{C84D552D-93FC-4956-B564-D71BC64E2884}" sibTransId="{27916E45-9264-4616-8BD4-0925683F9C01}"/>
    <dgm:cxn modelId="{EAFBE1B7-C1F5-4A6E-8DBD-E989BC3E89AB}" srcId="{815A7631-013C-417F-B49B-A1C279830476}" destId="{5E0486A1-70A2-48AF-8DDB-F5DD64E280A7}" srcOrd="1" destOrd="0" parTransId="{C6970EF0-DF3A-449E-AD8C-075FC13C08BA}" sibTransId="{1FF059C6-A35B-42E4-A5BA-B860446E88E0}"/>
    <dgm:cxn modelId="{BCEA8D11-DB9D-4C96-AA33-2F86385E2D57}" type="presOf" srcId="{A2135A06-C2CE-4F8E-95FB-EA1EBA06E1B1}" destId="{0AC1980C-C8E0-40E5-8A67-20A1FF20090A}" srcOrd="0" destOrd="0" presId="urn:microsoft.com/office/officeart/2005/8/layout/default#1"/>
    <dgm:cxn modelId="{4CD1CE7F-0157-4BBB-81CB-F5CD3ADB0AFD}" type="presOf" srcId="{CC295561-C6FB-467C-9AF0-248520E2EC8E}" destId="{919DA2D1-B679-4AE3-B029-5ABECC5BD7AF}" srcOrd="0" destOrd="0" presId="urn:microsoft.com/office/officeart/2005/8/layout/default#1"/>
    <dgm:cxn modelId="{85E0FE1B-FFCE-4078-A51C-753453A19D3E}" srcId="{815A7631-013C-417F-B49B-A1C279830476}" destId="{A2135A06-C2CE-4F8E-95FB-EA1EBA06E1B1}" srcOrd="3" destOrd="0" parTransId="{083C304D-32B6-440A-BCE1-B693C179E1DE}" sibTransId="{7FD4392C-EA2C-48AF-9FE8-ECCD878FD3DC}"/>
    <dgm:cxn modelId="{7D39D06F-A478-456F-A864-543B4DD61B8F}" type="presOf" srcId="{8BD6FF9F-A951-452D-9DFF-FD8A84A91C41}" destId="{BAEB0941-9130-43B6-A938-E84ED1D28BAC}" srcOrd="0" destOrd="0" presId="urn:microsoft.com/office/officeart/2005/8/layout/default#1"/>
    <dgm:cxn modelId="{534371C8-D195-4668-8FAC-A76C6807F200}" type="presParOf" srcId="{AD898D75-877A-4E65-95C4-A3ADD54B4178}" destId="{5BB6FDB4-16D8-4A77-AD9F-BC7145878709}" srcOrd="0" destOrd="0" presId="urn:microsoft.com/office/officeart/2005/8/layout/default#1"/>
    <dgm:cxn modelId="{979CBF15-AC5E-4780-9172-E3E91D05FEE4}" type="presParOf" srcId="{AD898D75-877A-4E65-95C4-A3ADD54B4178}" destId="{264D87ED-A99B-4FCF-9540-936A6B3017BC}" srcOrd="1" destOrd="0" presId="urn:microsoft.com/office/officeart/2005/8/layout/default#1"/>
    <dgm:cxn modelId="{87FF0EA5-2DC9-4B4C-B41C-740EEABC7EF4}" type="presParOf" srcId="{AD898D75-877A-4E65-95C4-A3ADD54B4178}" destId="{BEC5C6D8-8A0E-41BB-9335-AEC35B6AC90A}" srcOrd="2" destOrd="0" presId="urn:microsoft.com/office/officeart/2005/8/layout/default#1"/>
    <dgm:cxn modelId="{0EAD8604-9363-45E5-BD05-10D69AAE4BCE}" type="presParOf" srcId="{AD898D75-877A-4E65-95C4-A3ADD54B4178}" destId="{C7FC88AC-9B1E-44F2-97E8-6C418A021FDE}" srcOrd="3" destOrd="0" presId="urn:microsoft.com/office/officeart/2005/8/layout/default#1"/>
    <dgm:cxn modelId="{70D916D5-F24A-47B4-9852-C096820040F2}" type="presParOf" srcId="{AD898D75-877A-4E65-95C4-A3ADD54B4178}" destId="{23610F15-17BD-4797-BE0D-EF9E9B7BAA34}" srcOrd="4" destOrd="0" presId="urn:microsoft.com/office/officeart/2005/8/layout/default#1"/>
    <dgm:cxn modelId="{0685B3F2-FE21-438E-B027-6F511ABE9175}" type="presParOf" srcId="{AD898D75-877A-4E65-95C4-A3ADD54B4178}" destId="{5E2CE783-657C-48B6-A314-F4ED99438B93}" srcOrd="5" destOrd="0" presId="urn:microsoft.com/office/officeart/2005/8/layout/default#1"/>
    <dgm:cxn modelId="{7557E6EC-C03D-46EB-9A19-E563F714B51B}" type="presParOf" srcId="{AD898D75-877A-4E65-95C4-A3ADD54B4178}" destId="{0AC1980C-C8E0-40E5-8A67-20A1FF20090A}" srcOrd="6" destOrd="0" presId="urn:microsoft.com/office/officeart/2005/8/layout/default#1"/>
    <dgm:cxn modelId="{F93AF895-E176-4C94-95DB-E338A80BFDC5}" type="presParOf" srcId="{AD898D75-877A-4E65-95C4-A3ADD54B4178}" destId="{D407855F-E340-4F3E-8E01-EB05B30911F5}" srcOrd="7" destOrd="0" presId="urn:microsoft.com/office/officeart/2005/8/layout/default#1"/>
    <dgm:cxn modelId="{FD370925-D580-4246-B836-844C5B0A1AE2}" type="presParOf" srcId="{AD898D75-877A-4E65-95C4-A3ADD54B4178}" destId="{919DA2D1-B679-4AE3-B029-5ABECC5BD7AF}" srcOrd="8" destOrd="0" presId="urn:microsoft.com/office/officeart/2005/8/layout/default#1"/>
    <dgm:cxn modelId="{EEF32AB9-EB25-4061-A083-C8EB30D0ECBC}" type="presParOf" srcId="{AD898D75-877A-4E65-95C4-A3ADD54B4178}" destId="{2069A483-3F46-4858-848C-74AC8AEDD14E}" srcOrd="9" destOrd="0" presId="urn:microsoft.com/office/officeart/2005/8/layout/default#1"/>
    <dgm:cxn modelId="{5E6E955D-E45F-425B-8A59-CD29DDE4DBC7}" type="presParOf" srcId="{AD898D75-877A-4E65-95C4-A3ADD54B4178}" destId="{BAEB0941-9130-43B6-A938-E84ED1D28BAC}" srcOrd="10" destOrd="0" presId="urn:microsoft.com/office/officeart/2005/8/layout/default#1"/>
    <dgm:cxn modelId="{82E9F815-1263-4689-9FC9-B0C28951B778}" type="presParOf" srcId="{AD898D75-877A-4E65-95C4-A3ADD54B4178}" destId="{4090D6AC-8CBF-4E1F-AF46-E51D66444469}" srcOrd="11" destOrd="0" presId="urn:microsoft.com/office/officeart/2005/8/layout/default#1"/>
    <dgm:cxn modelId="{E1F4890E-E7C5-4E6B-A01A-E82CD062EB54}" type="presParOf" srcId="{AD898D75-877A-4E65-95C4-A3ADD54B4178}" destId="{00001C9F-2BFE-4FC4-AA94-859882E1F0EF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775C3-0667-4D9C-ADDE-F3014108F9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D69714-44F0-4FA3-BB11-F38D93A2828C}">
      <dgm:prSet phldrT="[Tekst]" custT="1"/>
      <dgm:spPr>
        <a:solidFill>
          <a:srgbClr val="701C2A"/>
        </a:solidFill>
        <a:ln>
          <a:solidFill>
            <a:srgbClr val="701C2A"/>
          </a:solidFill>
        </a:ln>
      </dgm:spPr>
      <dgm:t>
        <a:bodyPr/>
        <a:lstStyle/>
        <a:p>
          <a:r>
            <a:rPr lang="pl-PL" sz="1600" b="1" dirty="0" smtClean="0"/>
            <a:t>Rok 2015</a:t>
          </a:r>
          <a:endParaRPr lang="pl-PL" sz="1600" b="1" dirty="0"/>
        </a:p>
      </dgm:t>
    </dgm:pt>
    <dgm:pt modelId="{B5B909B9-5CFF-4AC2-8961-A22B4B3F4DD3}" type="parTrans" cxnId="{5DB48731-F65D-4508-BE97-FA66E476D22B}">
      <dgm:prSet/>
      <dgm:spPr/>
      <dgm:t>
        <a:bodyPr/>
        <a:lstStyle/>
        <a:p>
          <a:endParaRPr lang="pl-PL"/>
        </a:p>
      </dgm:t>
    </dgm:pt>
    <dgm:pt modelId="{C472A461-E88C-46EC-AB01-41AB39ABC371}" type="sibTrans" cxnId="{5DB48731-F65D-4508-BE97-FA66E476D22B}">
      <dgm:prSet/>
      <dgm:spPr/>
      <dgm:t>
        <a:bodyPr/>
        <a:lstStyle/>
        <a:p>
          <a:endParaRPr lang="pl-PL"/>
        </a:p>
      </dgm:t>
    </dgm:pt>
    <dgm:pt modelId="{034BC729-CE5D-4079-B83A-3576DF367142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3 wersje harmonogramu naboru wniosków,</a:t>
          </a:r>
          <a:endParaRPr lang="pl-PL" sz="1600" dirty="0">
            <a:solidFill>
              <a:schemeClr val="bg1"/>
            </a:solidFill>
          </a:endParaRPr>
        </a:p>
      </dgm:t>
    </dgm:pt>
    <dgm:pt modelId="{39BF5017-E98C-4355-B2B4-CB4005C39D96}" type="parTrans" cxnId="{1F1228EE-71A9-4827-9F17-37E3C661CFE4}">
      <dgm:prSet/>
      <dgm:spPr/>
      <dgm:t>
        <a:bodyPr/>
        <a:lstStyle/>
        <a:p>
          <a:endParaRPr lang="pl-PL"/>
        </a:p>
      </dgm:t>
    </dgm:pt>
    <dgm:pt modelId="{635CD0CD-EFA3-4DB6-AD42-C0AA6F314CAD}" type="sibTrans" cxnId="{1F1228EE-71A9-4827-9F17-37E3C661CFE4}">
      <dgm:prSet/>
      <dgm:spPr/>
      <dgm:t>
        <a:bodyPr/>
        <a:lstStyle/>
        <a:p>
          <a:endParaRPr lang="pl-PL"/>
        </a:p>
      </dgm:t>
    </dgm:pt>
    <dgm:pt modelId="{55DB1D38-BCD8-4B14-9A85-4A89D82EE4F0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przewidziano nabory dla 53 Działań/Poddziałań,</a:t>
          </a:r>
          <a:endParaRPr lang="pl-PL" sz="1600" dirty="0">
            <a:solidFill>
              <a:schemeClr val="bg1"/>
            </a:solidFill>
          </a:endParaRPr>
        </a:p>
      </dgm:t>
    </dgm:pt>
    <dgm:pt modelId="{D6E2698D-2759-4370-A586-F705435F661F}" type="parTrans" cxnId="{036AAC55-54D9-4719-A869-517C1BA856FC}">
      <dgm:prSet/>
      <dgm:spPr/>
      <dgm:t>
        <a:bodyPr/>
        <a:lstStyle/>
        <a:p>
          <a:endParaRPr lang="pl-PL"/>
        </a:p>
      </dgm:t>
    </dgm:pt>
    <dgm:pt modelId="{9A9D186A-4D6C-4980-9AEB-8F67DB0CFD5C}" type="sibTrans" cxnId="{036AAC55-54D9-4719-A869-517C1BA856FC}">
      <dgm:prSet/>
      <dgm:spPr/>
      <dgm:t>
        <a:bodyPr/>
        <a:lstStyle/>
        <a:p>
          <a:endParaRPr lang="pl-PL"/>
        </a:p>
      </dgm:t>
    </dgm:pt>
    <dgm:pt modelId="{0E3D5408-62FB-42AA-9256-C2E2F15B5AEE}">
      <dgm:prSet phldrT="[Tekst]" custT="1"/>
      <dgm:spPr>
        <a:solidFill>
          <a:srgbClr val="701C2A"/>
        </a:solidFill>
        <a:ln>
          <a:solidFill>
            <a:srgbClr val="701C2A"/>
          </a:solidFill>
        </a:ln>
      </dgm:spPr>
      <dgm:t>
        <a:bodyPr/>
        <a:lstStyle/>
        <a:p>
          <a:r>
            <a:rPr lang="pl-PL" sz="1600" b="1" dirty="0" smtClean="0"/>
            <a:t>Rok 2016</a:t>
          </a:r>
          <a:endParaRPr lang="pl-PL" sz="1600" b="1" dirty="0"/>
        </a:p>
      </dgm:t>
    </dgm:pt>
    <dgm:pt modelId="{6FB6412C-E04E-4CC1-9A33-261017B37A32}" type="parTrans" cxnId="{F92FB7FC-C8D0-4767-86E8-6D601508245D}">
      <dgm:prSet/>
      <dgm:spPr/>
      <dgm:t>
        <a:bodyPr/>
        <a:lstStyle/>
        <a:p>
          <a:endParaRPr lang="pl-PL"/>
        </a:p>
      </dgm:t>
    </dgm:pt>
    <dgm:pt modelId="{5A3CB087-5AB8-4314-B5E0-19B38E723BEF}" type="sibTrans" cxnId="{F92FB7FC-C8D0-4767-86E8-6D601508245D}">
      <dgm:prSet/>
      <dgm:spPr/>
      <dgm:t>
        <a:bodyPr/>
        <a:lstStyle/>
        <a:p>
          <a:endParaRPr lang="pl-PL"/>
        </a:p>
      </dgm:t>
    </dgm:pt>
    <dgm:pt modelId="{0C0949F2-D9A1-4F97-A968-0AA9E3F3018F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4 wersje harmonogramu naboru wniosków,</a:t>
          </a:r>
          <a:endParaRPr lang="pl-PL" sz="1600" dirty="0">
            <a:solidFill>
              <a:schemeClr val="bg1"/>
            </a:solidFill>
          </a:endParaRPr>
        </a:p>
      </dgm:t>
    </dgm:pt>
    <dgm:pt modelId="{7B8CF232-1905-4839-8195-C46AED21AE4B}" type="parTrans" cxnId="{D8AA6CC6-33DF-4A44-B93F-E66AD5F9A13B}">
      <dgm:prSet/>
      <dgm:spPr/>
      <dgm:t>
        <a:bodyPr/>
        <a:lstStyle/>
        <a:p>
          <a:endParaRPr lang="pl-PL"/>
        </a:p>
      </dgm:t>
    </dgm:pt>
    <dgm:pt modelId="{0A50263E-10E6-4286-9122-6E0FEFC8063F}" type="sibTrans" cxnId="{D8AA6CC6-33DF-4A44-B93F-E66AD5F9A13B}">
      <dgm:prSet/>
      <dgm:spPr/>
      <dgm:t>
        <a:bodyPr/>
        <a:lstStyle/>
        <a:p>
          <a:endParaRPr lang="pl-PL"/>
        </a:p>
      </dgm:t>
    </dgm:pt>
    <dgm:pt modelId="{7AD5EEE8-FF21-4971-88A0-967D9197ECEA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przewidziano nabory dla 110 Działań/Poddziałań,</a:t>
          </a:r>
          <a:endParaRPr lang="pl-PL" sz="1600" dirty="0">
            <a:solidFill>
              <a:schemeClr val="bg1"/>
            </a:solidFill>
          </a:endParaRPr>
        </a:p>
      </dgm:t>
    </dgm:pt>
    <dgm:pt modelId="{7C79DBF7-D80E-4052-B54F-33AD941FF6DE}" type="parTrans" cxnId="{4ADB1743-3BB7-4B92-97EF-9CD415DBE7A9}">
      <dgm:prSet/>
      <dgm:spPr/>
      <dgm:t>
        <a:bodyPr/>
        <a:lstStyle/>
        <a:p>
          <a:endParaRPr lang="pl-PL"/>
        </a:p>
      </dgm:t>
    </dgm:pt>
    <dgm:pt modelId="{3645249E-8954-4DB1-A81D-2B6D6B6BDA90}" type="sibTrans" cxnId="{4ADB1743-3BB7-4B92-97EF-9CD415DBE7A9}">
      <dgm:prSet/>
      <dgm:spPr/>
      <dgm:t>
        <a:bodyPr/>
        <a:lstStyle/>
        <a:p>
          <a:endParaRPr lang="pl-PL"/>
        </a:p>
      </dgm:t>
    </dgm:pt>
    <dgm:pt modelId="{6860EAD3-4D89-47F5-9079-F9AA4E0623B5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nie przewidziano naborów dla 71 Działań/Poddziałań,</a:t>
          </a:r>
          <a:endParaRPr lang="pl-PL" sz="1600" dirty="0">
            <a:solidFill>
              <a:schemeClr val="bg1"/>
            </a:solidFill>
          </a:endParaRPr>
        </a:p>
      </dgm:t>
    </dgm:pt>
    <dgm:pt modelId="{8BE1D4FC-BA37-4F1F-B7E4-D43887AE2857}" type="parTrans" cxnId="{81910947-CC28-4E7B-9C55-7211726F1EBA}">
      <dgm:prSet/>
      <dgm:spPr/>
      <dgm:t>
        <a:bodyPr/>
        <a:lstStyle/>
        <a:p>
          <a:endParaRPr lang="pl-PL"/>
        </a:p>
      </dgm:t>
    </dgm:pt>
    <dgm:pt modelId="{65207701-4029-43E5-B51F-22AE11761D09}" type="sibTrans" cxnId="{81910947-CC28-4E7B-9C55-7211726F1EBA}">
      <dgm:prSet/>
      <dgm:spPr/>
      <dgm:t>
        <a:bodyPr/>
        <a:lstStyle/>
        <a:p>
          <a:endParaRPr lang="pl-PL"/>
        </a:p>
      </dgm:t>
    </dgm:pt>
    <dgm:pt modelId="{2762FB6F-07A9-403A-83D3-A291000052F0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dla większości termin rozpoczęcia został określony na IV kwartał 2015 roku.</a:t>
          </a:r>
          <a:endParaRPr lang="pl-PL" sz="1600" dirty="0">
            <a:solidFill>
              <a:schemeClr val="bg1"/>
            </a:solidFill>
          </a:endParaRPr>
        </a:p>
      </dgm:t>
    </dgm:pt>
    <dgm:pt modelId="{EACD2769-5384-414F-90C5-F641FBA03525}" type="parTrans" cxnId="{5037D389-42AE-4DF9-992A-02F4AFF34B2E}">
      <dgm:prSet/>
      <dgm:spPr/>
      <dgm:t>
        <a:bodyPr/>
        <a:lstStyle/>
        <a:p>
          <a:endParaRPr lang="pl-PL"/>
        </a:p>
      </dgm:t>
    </dgm:pt>
    <dgm:pt modelId="{BF91F73C-86E7-406A-B5D2-61B2E559F904}" type="sibTrans" cxnId="{5037D389-42AE-4DF9-992A-02F4AFF34B2E}">
      <dgm:prSet/>
      <dgm:spPr/>
      <dgm:t>
        <a:bodyPr/>
        <a:lstStyle/>
        <a:p>
          <a:endParaRPr lang="pl-PL"/>
        </a:p>
      </dgm:t>
    </dgm:pt>
    <dgm:pt modelId="{CB6C9BC3-A9CF-4BA3-BF32-EE348724D625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nie przewidziano naborów dla 12 Działań/Poddziałań,</a:t>
          </a:r>
          <a:endParaRPr lang="pl-PL" sz="1600" dirty="0">
            <a:solidFill>
              <a:schemeClr val="bg1"/>
            </a:solidFill>
          </a:endParaRPr>
        </a:p>
      </dgm:t>
    </dgm:pt>
    <dgm:pt modelId="{F2C985F4-FA24-43D1-A712-4E67B15FF987}" type="parTrans" cxnId="{388580F1-B887-41AB-8565-26DE5A9FE028}">
      <dgm:prSet/>
      <dgm:spPr/>
      <dgm:t>
        <a:bodyPr/>
        <a:lstStyle/>
        <a:p>
          <a:endParaRPr lang="pl-PL"/>
        </a:p>
      </dgm:t>
    </dgm:pt>
    <dgm:pt modelId="{6F492B35-965D-4215-92F5-0A20621C1C2D}" type="sibTrans" cxnId="{388580F1-B887-41AB-8565-26DE5A9FE028}">
      <dgm:prSet/>
      <dgm:spPr/>
      <dgm:t>
        <a:bodyPr/>
        <a:lstStyle/>
        <a:p>
          <a:endParaRPr lang="pl-PL"/>
        </a:p>
      </dgm:t>
    </dgm:pt>
    <dgm:pt modelId="{7CA881A9-32A9-46DC-87E0-CE6D5EE48429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zaplanowanie w 24 przypadkach więcej niż jednego naboru,</a:t>
          </a:r>
          <a:endParaRPr lang="pl-PL" sz="1600" dirty="0">
            <a:solidFill>
              <a:schemeClr val="bg1"/>
            </a:solidFill>
          </a:endParaRPr>
        </a:p>
      </dgm:t>
    </dgm:pt>
    <dgm:pt modelId="{C78B3862-E431-49FD-B791-3377482FFD44}" type="parTrans" cxnId="{6F27BBDC-4829-4FEA-8960-66A5B5EF78BB}">
      <dgm:prSet/>
      <dgm:spPr/>
      <dgm:t>
        <a:bodyPr/>
        <a:lstStyle/>
        <a:p>
          <a:endParaRPr lang="pl-PL"/>
        </a:p>
      </dgm:t>
    </dgm:pt>
    <dgm:pt modelId="{4656A24F-604A-4F9E-8014-C87F16B0809E}" type="sibTrans" cxnId="{6F27BBDC-4829-4FEA-8960-66A5B5EF78BB}">
      <dgm:prSet/>
      <dgm:spPr/>
      <dgm:t>
        <a:bodyPr/>
        <a:lstStyle/>
        <a:p>
          <a:endParaRPr lang="pl-PL"/>
        </a:p>
      </dgm:t>
    </dgm:pt>
    <dgm:pt modelId="{EFC7442A-F6BE-4F3D-8FC1-130B20FEE6EC}">
      <dgm:prSet phldrT="[Tekst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na ostatnie 3 miesiące roku zaplanowano aż 40,7% naborów, a jednocześnie </a:t>
          </a:r>
          <a:br>
            <a:rPr lang="pl-PL" sz="1600" dirty="0" smtClean="0">
              <a:solidFill>
                <a:schemeClr val="bg1"/>
              </a:solidFill>
            </a:rPr>
          </a:br>
          <a:r>
            <a:rPr lang="pl-PL" sz="1600" dirty="0" smtClean="0">
              <a:solidFill>
                <a:schemeClr val="bg1"/>
              </a:solidFill>
            </a:rPr>
            <a:t>w drugiej połowie – blisko 2/3 wszystkich naborów (65,9%).</a:t>
          </a:r>
          <a:endParaRPr lang="pl-PL" sz="1600" dirty="0">
            <a:solidFill>
              <a:schemeClr val="bg1"/>
            </a:solidFill>
          </a:endParaRPr>
        </a:p>
      </dgm:t>
    </dgm:pt>
    <dgm:pt modelId="{69E89234-6A63-4D0F-932E-7359476F9ED4}" type="parTrans" cxnId="{EEE91142-334B-45A5-872C-E61DFBAA7CDA}">
      <dgm:prSet/>
      <dgm:spPr/>
      <dgm:t>
        <a:bodyPr/>
        <a:lstStyle/>
        <a:p>
          <a:endParaRPr lang="pl-PL"/>
        </a:p>
      </dgm:t>
    </dgm:pt>
    <dgm:pt modelId="{867484AE-7A14-4961-9F94-6AB51701022E}" type="sibTrans" cxnId="{EEE91142-334B-45A5-872C-E61DFBAA7CDA}">
      <dgm:prSet/>
      <dgm:spPr/>
      <dgm:t>
        <a:bodyPr/>
        <a:lstStyle/>
        <a:p>
          <a:endParaRPr lang="pl-PL"/>
        </a:p>
      </dgm:t>
    </dgm:pt>
    <dgm:pt modelId="{982B28C9-6D4A-48FB-A7A0-5591C5624286}" type="pres">
      <dgm:prSet presAssocID="{47D775C3-0667-4D9C-ADDE-F3014108F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072D4C-CC56-4D36-83B9-F90CACB80217}" type="pres">
      <dgm:prSet presAssocID="{25D69714-44F0-4FA3-BB11-F38D93A2828C}" presName="composite" presStyleCnt="0"/>
      <dgm:spPr/>
    </dgm:pt>
    <dgm:pt modelId="{D5F63FCE-DEB7-4789-8DFE-5E87A4FFCB5E}" type="pres">
      <dgm:prSet presAssocID="{25D69714-44F0-4FA3-BB11-F38D93A2828C}" presName="parTx" presStyleLbl="alignNode1" presStyleIdx="0" presStyleCnt="2" custScaleY="91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624D1B-9061-47F5-B792-ACA3E7C83674}" type="pres">
      <dgm:prSet presAssocID="{25D69714-44F0-4FA3-BB11-F38D93A282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A0706D-0747-48AB-8EDB-6A975DF076FD}" type="pres">
      <dgm:prSet presAssocID="{C472A461-E88C-46EC-AB01-41AB39ABC371}" presName="space" presStyleCnt="0"/>
      <dgm:spPr/>
    </dgm:pt>
    <dgm:pt modelId="{3B663E12-A32F-41E6-9E6A-14D0AB908C74}" type="pres">
      <dgm:prSet presAssocID="{0E3D5408-62FB-42AA-9256-C2E2F15B5AEE}" presName="composite" presStyleCnt="0"/>
      <dgm:spPr/>
    </dgm:pt>
    <dgm:pt modelId="{E7047AC2-98C8-451E-969F-EB05CE2EAF32}" type="pres">
      <dgm:prSet presAssocID="{0E3D5408-62FB-42AA-9256-C2E2F15B5AEE}" presName="parTx" presStyleLbl="alignNode1" presStyleIdx="1" presStyleCnt="2" custScaleY="91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41E9CD-6740-4B7C-BFAB-9B3996A94010}" type="pres">
      <dgm:prSet presAssocID="{0E3D5408-62FB-42AA-9256-C2E2F15B5AE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E9D4CB-1EB3-41BF-8011-8903209E1434}" type="presOf" srcId="{6860EAD3-4D89-47F5-9079-F9AA4E0623B5}" destId="{29624D1B-9061-47F5-B792-ACA3E7C83674}" srcOrd="0" destOrd="2" presId="urn:microsoft.com/office/officeart/2005/8/layout/hList1"/>
    <dgm:cxn modelId="{4ADB1743-3BB7-4B92-97EF-9CD415DBE7A9}" srcId="{0E3D5408-62FB-42AA-9256-C2E2F15B5AEE}" destId="{7AD5EEE8-FF21-4971-88A0-967D9197ECEA}" srcOrd="1" destOrd="0" parTransId="{7C79DBF7-D80E-4052-B54F-33AD941FF6DE}" sibTransId="{3645249E-8954-4DB1-A81D-2B6D6B6BDA90}"/>
    <dgm:cxn modelId="{C34006F6-DCAC-477B-A1EB-1B4BD2A0B188}" type="presOf" srcId="{0C0949F2-D9A1-4F97-A968-0AA9E3F3018F}" destId="{5E41E9CD-6740-4B7C-BFAB-9B3996A94010}" srcOrd="0" destOrd="0" presId="urn:microsoft.com/office/officeart/2005/8/layout/hList1"/>
    <dgm:cxn modelId="{EEE91142-334B-45A5-872C-E61DFBAA7CDA}" srcId="{0E3D5408-62FB-42AA-9256-C2E2F15B5AEE}" destId="{EFC7442A-F6BE-4F3D-8FC1-130B20FEE6EC}" srcOrd="4" destOrd="0" parTransId="{69E89234-6A63-4D0F-932E-7359476F9ED4}" sibTransId="{867484AE-7A14-4961-9F94-6AB51701022E}"/>
    <dgm:cxn modelId="{D8AA6CC6-33DF-4A44-B93F-E66AD5F9A13B}" srcId="{0E3D5408-62FB-42AA-9256-C2E2F15B5AEE}" destId="{0C0949F2-D9A1-4F97-A968-0AA9E3F3018F}" srcOrd="0" destOrd="0" parTransId="{7B8CF232-1905-4839-8195-C46AED21AE4B}" sibTransId="{0A50263E-10E6-4286-9122-6E0FEFC8063F}"/>
    <dgm:cxn modelId="{036AAC55-54D9-4719-A869-517C1BA856FC}" srcId="{25D69714-44F0-4FA3-BB11-F38D93A2828C}" destId="{55DB1D38-BCD8-4B14-9A85-4A89D82EE4F0}" srcOrd="1" destOrd="0" parTransId="{D6E2698D-2759-4370-A586-F705435F661F}" sibTransId="{9A9D186A-4D6C-4980-9AEB-8F67DB0CFD5C}"/>
    <dgm:cxn modelId="{5DB48731-F65D-4508-BE97-FA66E476D22B}" srcId="{47D775C3-0667-4D9C-ADDE-F3014108F966}" destId="{25D69714-44F0-4FA3-BB11-F38D93A2828C}" srcOrd="0" destOrd="0" parTransId="{B5B909B9-5CFF-4AC2-8961-A22B4B3F4DD3}" sibTransId="{C472A461-E88C-46EC-AB01-41AB39ABC371}"/>
    <dgm:cxn modelId="{3D87B542-9797-491E-B941-063FF39E8438}" type="presOf" srcId="{7AD5EEE8-FF21-4971-88A0-967D9197ECEA}" destId="{5E41E9CD-6740-4B7C-BFAB-9B3996A94010}" srcOrd="0" destOrd="1" presId="urn:microsoft.com/office/officeart/2005/8/layout/hList1"/>
    <dgm:cxn modelId="{192327F0-D544-4409-AB0C-255C1E2DCC14}" type="presOf" srcId="{47D775C3-0667-4D9C-ADDE-F3014108F966}" destId="{982B28C9-6D4A-48FB-A7A0-5591C5624286}" srcOrd="0" destOrd="0" presId="urn:microsoft.com/office/officeart/2005/8/layout/hList1"/>
    <dgm:cxn modelId="{F92FB7FC-C8D0-4767-86E8-6D601508245D}" srcId="{47D775C3-0667-4D9C-ADDE-F3014108F966}" destId="{0E3D5408-62FB-42AA-9256-C2E2F15B5AEE}" srcOrd="1" destOrd="0" parTransId="{6FB6412C-E04E-4CC1-9A33-261017B37A32}" sibTransId="{5A3CB087-5AB8-4314-B5E0-19B38E723BEF}"/>
    <dgm:cxn modelId="{435E04B9-2D08-4E9A-8602-FFAE740763CD}" type="presOf" srcId="{2762FB6F-07A9-403A-83D3-A291000052F0}" destId="{29624D1B-9061-47F5-B792-ACA3E7C83674}" srcOrd="0" destOrd="3" presId="urn:microsoft.com/office/officeart/2005/8/layout/hList1"/>
    <dgm:cxn modelId="{6F27BBDC-4829-4FEA-8960-66A5B5EF78BB}" srcId="{0E3D5408-62FB-42AA-9256-C2E2F15B5AEE}" destId="{7CA881A9-32A9-46DC-87E0-CE6D5EE48429}" srcOrd="3" destOrd="0" parTransId="{C78B3862-E431-49FD-B791-3377482FFD44}" sibTransId="{4656A24F-604A-4F9E-8014-C87F16B0809E}"/>
    <dgm:cxn modelId="{FF9723C2-6854-4F35-BBDE-D0F60489AB91}" type="presOf" srcId="{7CA881A9-32A9-46DC-87E0-CE6D5EE48429}" destId="{5E41E9CD-6740-4B7C-BFAB-9B3996A94010}" srcOrd="0" destOrd="3" presId="urn:microsoft.com/office/officeart/2005/8/layout/hList1"/>
    <dgm:cxn modelId="{1F1228EE-71A9-4827-9F17-37E3C661CFE4}" srcId="{25D69714-44F0-4FA3-BB11-F38D93A2828C}" destId="{034BC729-CE5D-4079-B83A-3576DF367142}" srcOrd="0" destOrd="0" parTransId="{39BF5017-E98C-4355-B2B4-CB4005C39D96}" sibTransId="{635CD0CD-EFA3-4DB6-AD42-C0AA6F314CAD}"/>
    <dgm:cxn modelId="{388580F1-B887-41AB-8565-26DE5A9FE028}" srcId="{0E3D5408-62FB-42AA-9256-C2E2F15B5AEE}" destId="{CB6C9BC3-A9CF-4BA3-BF32-EE348724D625}" srcOrd="2" destOrd="0" parTransId="{F2C985F4-FA24-43D1-A712-4E67B15FF987}" sibTransId="{6F492B35-965D-4215-92F5-0A20621C1C2D}"/>
    <dgm:cxn modelId="{5037D389-42AE-4DF9-992A-02F4AFF34B2E}" srcId="{25D69714-44F0-4FA3-BB11-F38D93A2828C}" destId="{2762FB6F-07A9-403A-83D3-A291000052F0}" srcOrd="3" destOrd="0" parTransId="{EACD2769-5384-414F-90C5-F641FBA03525}" sibTransId="{BF91F73C-86E7-406A-B5D2-61B2E559F904}"/>
    <dgm:cxn modelId="{FCDF8023-DA3A-4EA3-A48B-0E6D499DCA50}" type="presOf" srcId="{034BC729-CE5D-4079-B83A-3576DF367142}" destId="{29624D1B-9061-47F5-B792-ACA3E7C83674}" srcOrd="0" destOrd="0" presId="urn:microsoft.com/office/officeart/2005/8/layout/hList1"/>
    <dgm:cxn modelId="{81910947-CC28-4E7B-9C55-7211726F1EBA}" srcId="{25D69714-44F0-4FA3-BB11-F38D93A2828C}" destId="{6860EAD3-4D89-47F5-9079-F9AA4E0623B5}" srcOrd="2" destOrd="0" parTransId="{8BE1D4FC-BA37-4F1F-B7E4-D43887AE2857}" sibTransId="{65207701-4029-43E5-B51F-22AE11761D09}"/>
    <dgm:cxn modelId="{5880FB50-5724-4160-A30C-8C61CF183637}" type="presOf" srcId="{EFC7442A-F6BE-4F3D-8FC1-130B20FEE6EC}" destId="{5E41E9CD-6740-4B7C-BFAB-9B3996A94010}" srcOrd="0" destOrd="4" presId="urn:microsoft.com/office/officeart/2005/8/layout/hList1"/>
    <dgm:cxn modelId="{8E0418A9-C257-4AE2-A32E-AF1554F7F7A1}" type="presOf" srcId="{CB6C9BC3-A9CF-4BA3-BF32-EE348724D625}" destId="{5E41E9CD-6740-4B7C-BFAB-9B3996A94010}" srcOrd="0" destOrd="2" presId="urn:microsoft.com/office/officeart/2005/8/layout/hList1"/>
    <dgm:cxn modelId="{71629AD0-0647-4CF2-9987-C179094A87A0}" type="presOf" srcId="{25D69714-44F0-4FA3-BB11-F38D93A2828C}" destId="{D5F63FCE-DEB7-4789-8DFE-5E87A4FFCB5E}" srcOrd="0" destOrd="0" presId="urn:microsoft.com/office/officeart/2005/8/layout/hList1"/>
    <dgm:cxn modelId="{88051C00-1A8B-4237-ACEE-FAFA16D01947}" type="presOf" srcId="{0E3D5408-62FB-42AA-9256-C2E2F15B5AEE}" destId="{E7047AC2-98C8-451E-969F-EB05CE2EAF32}" srcOrd="0" destOrd="0" presId="urn:microsoft.com/office/officeart/2005/8/layout/hList1"/>
    <dgm:cxn modelId="{269F6A88-41D1-437E-A9E6-024B0BB0484A}" type="presOf" srcId="{55DB1D38-BCD8-4B14-9A85-4A89D82EE4F0}" destId="{29624D1B-9061-47F5-B792-ACA3E7C83674}" srcOrd="0" destOrd="1" presId="urn:microsoft.com/office/officeart/2005/8/layout/hList1"/>
    <dgm:cxn modelId="{D6294240-103B-4221-A1AD-9F8BA3C0DD3E}" type="presParOf" srcId="{982B28C9-6D4A-48FB-A7A0-5591C5624286}" destId="{1B072D4C-CC56-4D36-83B9-F90CACB80217}" srcOrd="0" destOrd="0" presId="urn:microsoft.com/office/officeart/2005/8/layout/hList1"/>
    <dgm:cxn modelId="{C0CE4BC1-556C-4B54-BD12-214DD6388020}" type="presParOf" srcId="{1B072D4C-CC56-4D36-83B9-F90CACB80217}" destId="{D5F63FCE-DEB7-4789-8DFE-5E87A4FFCB5E}" srcOrd="0" destOrd="0" presId="urn:microsoft.com/office/officeart/2005/8/layout/hList1"/>
    <dgm:cxn modelId="{2F0660B8-253D-4D2C-99CC-4FED12B529CD}" type="presParOf" srcId="{1B072D4C-CC56-4D36-83B9-F90CACB80217}" destId="{29624D1B-9061-47F5-B792-ACA3E7C83674}" srcOrd="1" destOrd="0" presId="urn:microsoft.com/office/officeart/2005/8/layout/hList1"/>
    <dgm:cxn modelId="{84BFD925-C7EB-4542-82CF-253439F510CE}" type="presParOf" srcId="{982B28C9-6D4A-48FB-A7A0-5591C5624286}" destId="{BDA0706D-0747-48AB-8EDB-6A975DF076FD}" srcOrd="1" destOrd="0" presId="urn:microsoft.com/office/officeart/2005/8/layout/hList1"/>
    <dgm:cxn modelId="{0AAECFFC-F594-4A35-BFF6-EA79DAF6337E}" type="presParOf" srcId="{982B28C9-6D4A-48FB-A7A0-5591C5624286}" destId="{3B663E12-A32F-41E6-9E6A-14D0AB908C74}" srcOrd="2" destOrd="0" presId="urn:microsoft.com/office/officeart/2005/8/layout/hList1"/>
    <dgm:cxn modelId="{001BF6FE-B4CF-447E-A5AF-04271A3EC7C3}" type="presParOf" srcId="{3B663E12-A32F-41E6-9E6A-14D0AB908C74}" destId="{E7047AC2-98C8-451E-969F-EB05CE2EAF32}" srcOrd="0" destOrd="0" presId="urn:microsoft.com/office/officeart/2005/8/layout/hList1"/>
    <dgm:cxn modelId="{79983A62-C614-4D87-B27A-4A5DC6B07A26}" type="presParOf" srcId="{3B663E12-A32F-41E6-9E6A-14D0AB908C74}" destId="{5E41E9CD-6740-4B7C-BFAB-9B3996A940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9FCAA-1145-455E-8111-9EEEB7F3D9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F73704-B839-43F1-A51E-0512B001F500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just"/>
          <a:r>
            <a:rPr lang="pl-PL" sz="1400" dirty="0" smtClean="0"/>
            <a:t>„sezonowość”</a:t>
          </a:r>
          <a:endParaRPr lang="pl-PL" sz="1400" dirty="0"/>
        </a:p>
      </dgm:t>
    </dgm:pt>
    <dgm:pt modelId="{60AA3224-8E96-4CA9-B7B9-04D6FE7B2025}" type="parTrans" cxnId="{454E02BA-4183-43EA-ADAA-F7A4B056A14A}">
      <dgm:prSet/>
      <dgm:spPr/>
      <dgm:t>
        <a:bodyPr/>
        <a:lstStyle/>
        <a:p>
          <a:endParaRPr lang="pl-PL"/>
        </a:p>
      </dgm:t>
    </dgm:pt>
    <dgm:pt modelId="{413293FF-8F1A-4E7A-BF8C-B816499AB475}" type="sibTrans" cxnId="{454E02BA-4183-43EA-ADAA-F7A4B056A14A}">
      <dgm:prSet/>
      <dgm:spPr/>
      <dgm:t>
        <a:bodyPr/>
        <a:lstStyle/>
        <a:p>
          <a:endParaRPr lang="pl-PL"/>
        </a:p>
      </dgm:t>
    </dgm:pt>
    <dgm:pt modelId="{31B89BDC-E842-4505-82F4-8872A8B54F71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just"/>
          <a:r>
            <a:rPr lang="pl-PL" sz="1400" dirty="0" smtClean="0"/>
            <a:t>powiązanie funkcjonalne określonych projektów</a:t>
          </a:r>
          <a:endParaRPr lang="pl-PL" sz="1400" dirty="0"/>
        </a:p>
      </dgm:t>
    </dgm:pt>
    <dgm:pt modelId="{88B21934-526E-4678-91B7-2D0C7CCF605F}" type="parTrans" cxnId="{8D1BD404-B4A2-437F-B2E8-CEC1DEFF28FC}">
      <dgm:prSet/>
      <dgm:spPr/>
      <dgm:t>
        <a:bodyPr/>
        <a:lstStyle/>
        <a:p>
          <a:endParaRPr lang="pl-PL"/>
        </a:p>
      </dgm:t>
    </dgm:pt>
    <dgm:pt modelId="{2496B588-3C11-4D3D-ACDE-4EBF540BAA4D}" type="sibTrans" cxnId="{8D1BD404-B4A2-437F-B2E8-CEC1DEFF28FC}">
      <dgm:prSet/>
      <dgm:spPr/>
      <dgm:t>
        <a:bodyPr/>
        <a:lstStyle/>
        <a:p>
          <a:endParaRPr lang="pl-PL"/>
        </a:p>
      </dgm:t>
    </dgm:pt>
    <dgm:pt modelId="{7EC39847-A3E0-4759-B5DF-AC1D56C2FCC2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just"/>
          <a:r>
            <a:rPr lang="pl-PL" sz="1400" dirty="0" smtClean="0"/>
            <a:t>formuła ZIT/RIT</a:t>
          </a:r>
          <a:endParaRPr lang="pl-PL" sz="1400" dirty="0"/>
        </a:p>
      </dgm:t>
    </dgm:pt>
    <dgm:pt modelId="{C26A8E46-501A-4BEC-B54F-7F5BF59602F8}" type="parTrans" cxnId="{5BC54090-00BB-4C6C-A505-A29AB11E1938}">
      <dgm:prSet/>
      <dgm:spPr/>
      <dgm:t>
        <a:bodyPr/>
        <a:lstStyle/>
        <a:p>
          <a:endParaRPr lang="pl-PL"/>
        </a:p>
      </dgm:t>
    </dgm:pt>
    <dgm:pt modelId="{6C12E57A-244B-4149-BC31-48A8E5662819}" type="sibTrans" cxnId="{5BC54090-00BB-4C6C-A505-A29AB11E1938}">
      <dgm:prSet/>
      <dgm:spPr/>
      <dgm:t>
        <a:bodyPr/>
        <a:lstStyle/>
        <a:p>
          <a:endParaRPr lang="pl-PL"/>
        </a:p>
      </dgm:t>
    </dgm:pt>
    <dgm:pt modelId="{219CF7D9-A24C-483B-95FB-99C0CF274D14}" type="pres">
      <dgm:prSet presAssocID="{AF19FCAA-1145-455E-8111-9EEEB7F3D9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3FD74F6-DA26-4EE9-A15C-8D24D0D567D1}" type="pres">
      <dgm:prSet presAssocID="{5BF73704-B839-43F1-A51E-0512B001F500}" presName="parentLin" presStyleCnt="0"/>
      <dgm:spPr/>
    </dgm:pt>
    <dgm:pt modelId="{B8E4FD84-F417-4B07-8083-6E6FFFD53E96}" type="pres">
      <dgm:prSet presAssocID="{5BF73704-B839-43F1-A51E-0512B001F500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D0091DF7-66B0-4F84-9F14-242E7EFBC25E}" type="pres">
      <dgm:prSet presAssocID="{5BF73704-B839-43F1-A51E-0512B001F500}" presName="parentText" presStyleLbl="node1" presStyleIdx="0" presStyleCnt="3" custScaleX="142218" custScaleY="8788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48CD36-447C-4B34-A994-B42AFC46CDB6}" type="pres">
      <dgm:prSet presAssocID="{5BF73704-B839-43F1-A51E-0512B001F500}" presName="negativeSpace" presStyleCnt="0"/>
      <dgm:spPr/>
    </dgm:pt>
    <dgm:pt modelId="{A7C5B3EF-C241-4BBA-9C8E-BC27D9ECE97F}" type="pres">
      <dgm:prSet presAssocID="{5BF73704-B839-43F1-A51E-0512B001F500}" presName="childText" presStyleLbl="conFgAcc1" presStyleIdx="0" presStyleCnt="3" custLinFactNeighborX="346">
        <dgm:presLayoutVars>
          <dgm:bulletEnabled val="1"/>
        </dgm:presLayoutVars>
      </dgm:prSet>
      <dgm:spPr>
        <a:ln>
          <a:solidFill>
            <a:schemeClr val="tx1">
              <a:lumMod val="65000"/>
              <a:lumOff val="35000"/>
            </a:schemeClr>
          </a:solidFill>
        </a:ln>
      </dgm:spPr>
    </dgm:pt>
    <dgm:pt modelId="{3ED7F457-7FC2-45EB-9D47-C4DB785020B2}" type="pres">
      <dgm:prSet presAssocID="{413293FF-8F1A-4E7A-BF8C-B816499AB475}" presName="spaceBetweenRectangles" presStyleCnt="0"/>
      <dgm:spPr/>
    </dgm:pt>
    <dgm:pt modelId="{FD07DECE-0E30-43B1-8B89-2DC111CB3172}" type="pres">
      <dgm:prSet presAssocID="{31B89BDC-E842-4505-82F4-8872A8B54F71}" presName="parentLin" presStyleCnt="0"/>
      <dgm:spPr/>
    </dgm:pt>
    <dgm:pt modelId="{E4FEF860-CC03-4C6F-94EA-7F9870A5E875}" type="pres">
      <dgm:prSet presAssocID="{31B89BDC-E842-4505-82F4-8872A8B54F7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D40986F1-1467-40BB-A0E7-042AEFE77CFA}" type="pres">
      <dgm:prSet presAssocID="{31B89BDC-E842-4505-82F4-8872A8B54F71}" presName="parentText" presStyleLbl="node1" presStyleIdx="1" presStyleCnt="3" custScaleX="138843" custScaleY="8788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7259AD-330C-4883-B48C-2120447D9155}" type="pres">
      <dgm:prSet presAssocID="{31B89BDC-E842-4505-82F4-8872A8B54F71}" presName="negativeSpace" presStyleCnt="0"/>
      <dgm:spPr/>
    </dgm:pt>
    <dgm:pt modelId="{EFC20E3A-C06C-4D3A-8BAE-0AAF6F9B6F4B}" type="pres">
      <dgm:prSet presAssocID="{31B89BDC-E842-4505-82F4-8872A8B54F71}" presName="childText" presStyleLbl="conFgAcc1" presStyleIdx="1" presStyleCnt="3" custLinFactNeighborX="346">
        <dgm:presLayoutVars>
          <dgm:bulletEnabled val="1"/>
        </dgm:presLayoutVars>
      </dgm:prSet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/>
        </a:p>
      </dgm:t>
    </dgm:pt>
    <dgm:pt modelId="{FFD21CAA-5131-48D6-8D56-5097F8CA9EE4}" type="pres">
      <dgm:prSet presAssocID="{2496B588-3C11-4D3D-ACDE-4EBF540BAA4D}" presName="spaceBetweenRectangles" presStyleCnt="0"/>
      <dgm:spPr/>
    </dgm:pt>
    <dgm:pt modelId="{6FBEF782-32A3-40F7-99A0-C6AAB8D26503}" type="pres">
      <dgm:prSet presAssocID="{7EC39847-A3E0-4759-B5DF-AC1D56C2FCC2}" presName="parentLin" presStyleCnt="0"/>
      <dgm:spPr/>
    </dgm:pt>
    <dgm:pt modelId="{D6DA3DD7-9B36-4626-AF0A-DC0EC0E9456C}" type="pres">
      <dgm:prSet presAssocID="{7EC39847-A3E0-4759-B5DF-AC1D56C2FCC2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6097286B-B2ED-47E6-AB4F-2F3FC07E87C7}" type="pres">
      <dgm:prSet presAssocID="{7EC39847-A3E0-4759-B5DF-AC1D56C2FCC2}" presName="parentText" presStyleLbl="node1" presStyleIdx="2" presStyleCnt="3" custScaleX="142857" custScaleY="763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57435D-E519-4547-92F2-704C19D3CE50}" type="pres">
      <dgm:prSet presAssocID="{7EC39847-A3E0-4759-B5DF-AC1D56C2FCC2}" presName="negativeSpace" presStyleCnt="0"/>
      <dgm:spPr/>
    </dgm:pt>
    <dgm:pt modelId="{AF6E912F-B8C0-4309-A798-C63B1D79F676}" type="pres">
      <dgm:prSet presAssocID="{7EC39847-A3E0-4759-B5DF-AC1D56C2FCC2}" presName="childText" presStyleLbl="conFgAcc1" presStyleIdx="2" presStyleCnt="3" custLinFactNeighborY="48176">
        <dgm:presLayoutVars>
          <dgm:bulletEnabled val="1"/>
        </dgm:presLayoutVars>
      </dgm:prSet>
      <dgm:spPr>
        <a:ln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E233C495-1E60-417C-84AE-2158A7C6B7BB}" type="presOf" srcId="{AF19FCAA-1145-455E-8111-9EEEB7F3D9CA}" destId="{219CF7D9-A24C-483B-95FB-99C0CF274D14}" srcOrd="0" destOrd="0" presId="urn:microsoft.com/office/officeart/2005/8/layout/list1"/>
    <dgm:cxn modelId="{8BBCED6C-CA2F-4B42-9650-92BB911C2789}" type="presOf" srcId="{7EC39847-A3E0-4759-B5DF-AC1D56C2FCC2}" destId="{6097286B-B2ED-47E6-AB4F-2F3FC07E87C7}" srcOrd="1" destOrd="0" presId="urn:microsoft.com/office/officeart/2005/8/layout/list1"/>
    <dgm:cxn modelId="{E4CD56EF-1696-44D2-96AF-86A18CFD843A}" type="presOf" srcId="{31B89BDC-E842-4505-82F4-8872A8B54F71}" destId="{E4FEF860-CC03-4C6F-94EA-7F9870A5E875}" srcOrd="0" destOrd="0" presId="urn:microsoft.com/office/officeart/2005/8/layout/list1"/>
    <dgm:cxn modelId="{35FB9A06-B520-4964-80D1-3DC46AC3FFB1}" type="presOf" srcId="{5BF73704-B839-43F1-A51E-0512B001F500}" destId="{D0091DF7-66B0-4F84-9F14-242E7EFBC25E}" srcOrd="1" destOrd="0" presId="urn:microsoft.com/office/officeart/2005/8/layout/list1"/>
    <dgm:cxn modelId="{43B07F96-325C-4247-BDA6-A1C67A92B8A9}" type="presOf" srcId="{31B89BDC-E842-4505-82F4-8872A8B54F71}" destId="{D40986F1-1467-40BB-A0E7-042AEFE77CFA}" srcOrd="1" destOrd="0" presId="urn:microsoft.com/office/officeart/2005/8/layout/list1"/>
    <dgm:cxn modelId="{8D1BD404-B4A2-437F-B2E8-CEC1DEFF28FC}" srcId="{AF19FCAA-1145-455E-8111-9EEEB7F3D9CA}" destId="{31B89BDC-E842-4505-82F4-8872A8B54F71}" srcOrd="1" destOrd="0" parTransId="{88B21934-526E-4678-91B7-2D0C7CCF605F}" sibTransId="{2496B588-3C11-4D3D-ACDE-4EBF540BAA4D}"/>
    <dgm:cxn modelId="{454E02BA-4183-43EA-ADAA-F7A4B056A14A}" srcId="{AF19FCAA-1145-455E-8111-9EEEB7F3D9CA}" destId="{5BF73704-B839-43F1-A51E-0512B001F500}" srcOrd="0" destOrd="0" parTransId="{60AA3224-8E96-4CA9-B7B9-04D6FE7B2025}" sibTransId="{413293FF-8F1A-4E7A-BF8C-B816499AB475}"/>
    <dgm:cxn modelId="{3FB24833-D6FA-427B-AFD1-7678D7366A5B}" type="presOf" srcId="{7EC39847-A3E0-4759-B5DF-AC1D56C2FCC2}" destId="{D6DA3DD7-9B36-4626-AF0A-DC0EC0E9456C}" srcOrd="0" destOrd="0" presId="urn:microsoft.com/office/officeart/2005/8/layout/list1"/>
    <dgm:cxn modelId="{5BC54090-00BB-4C6C-A505-A29AB11E1938}" srcId="{AF19FCAA-1145-455E-8111-9EEEB7F3D9CA}" destId="{7EC39847-A3E0-4759-B5DF-AC1D56C2FCC2}" srcOrd="2" destOrd="0" parTransId="{C26A8E46-501A-4BEC-B54F-7F5BF59602F8}" sibTransId="{6C12E57A-244B-4149-BC31-48A8E5662819}"/>
    <dgm:cxn modelId="{978E472D-79CA-4457-BC88-3DF0D3126243}" type="presOf" srcId="{5BF73704-B839-43F1-A51E-0512B001F500}" destId="{B8E4FD84-F417-4B07-8083-6E6FFFD53E96}" srcOrd="0" destOrd="0" presId="urn:microsoft.com/office/officeart/2005/8/layout/list1"/>
    <dgm:cxn modelId="{BC5EA7B2-F1D3-4135-8322-E1D74783B800}" type="presParOf" srcId="{219CF7D9-A24C-483B-95FB-99C0CF274D14}" destId="{B3FD74F6-DA26-4EE9-A15C-8D24D0D567D1}" srcOrd="0" destOrd="0" presId="urn:microsoft.com/office/officeart/2005/8/layout/list1"/>
    <dgm:cxn modelId="{48A5C431-380A-4A32-A8A4-8D7ECBA94B33}" type="presParOf" srcId="{B3FD74F6-DA26-4EE9-A15C-8D24D0D567D1}" destId="{B8E4FD84-F417-4B07-8083-6E6FFFD53E96}" srcOrd="0" destOrd="0" presId="urn:microsoft.com/office/officeart/2005/8/layout/list1"/>
    <dgm:cxn modelId="{58233A68-5E4D-4379-ABB9-3AA61D7EF72B}" type="presParOf" srcId="{B3FD74F6-DA26-4EE9-A15C-8D24D0D567D1}" destId="{D0091DF7-66B0-4F84-9F14-242E7EFBC25E}" srcOrd="1" destOrd="0" presId="urn:microsoft.com/office/officeart/2005/8/layout/list1"/>
    <dgm:cxn modelId="{8ED0F3DD-70DD-400D-8E09-BDE580AD858F}" type="presParOf" srcId="{219CF7D9-A24C-483B-95FB-99C0CF274D14}" destId="{FB48CD36-447C-4B34-A994-B42AFC46CDB6}" srcOrd="1" destOrd="0" presId="urn:microsoft.com/office/officeart/2005/8/layout/list1"/>
    <dgm:cxn modelId="{E218F961-2352-42F8-8D9D-C299AA590C4C}" type="presParOf" srcId="{219CF7D9-A24C-483B-95FB-99C0CF274D14}" destId="{A7C5B3EF-C241-4BBA-9C8E-BC27D9ECE97F}" srcOrd="2" destOrd="0" presId="urn:microsoft.com/office/officeart/2005/8/layout/list1"/>
    <dgm:cxn modelId="{DDF7BC2E-A5C6-4F13-8E4D-867777C3B74C}" type="presParOf" srcId="{219CF7D9-A24C-483B-95FB-99C0CF274D14}" destId="{3ED7F457-7FC2-45EB-9D47-C4DB785020B2}" srcOrd="3" destOrd="0" presId="urn:microsoft.com/office/officeart/2005/8/layout/list1"/>
    <dgm:cxn modelId="{95F269D7-10A1-43D3-977A-97FDAD6FD030}" type="presParOf" srcId="{219CF7D9-A24C-483B-95FB-99C0CF274D14}" destId="{FD07DECE-0E30-43B1-8B89-2DC111CB3172}" srcOrd="4" destOrd="0" presId="urn:microsoft.com/office/officeart/2005/8/layout/list1"/>
    <dgm:cxn modelId="{94E0FB97-45EA-4165-9B4C-CEB3B8726D24}" type="presParOf" srcId="{FD07DECE-0E30-43B1-8B89-2DC111CB3172}" destId="{E4FEF860-CC03-4C6F-94EA-7F9870A5E875}" srcOrd="0" destOrd="0" presId="urn:microsoft.com/office/officeart/2005/8/layout/list1"/>
    <dgm:cxn modelId="{3433A225-0660-4172-8AC0-2C2E18424882}" type="presParOf" srcId="{FD07DECE-0E30-43B1-8B89-2DC111CB3172}" destId="{D40986F1-1467-40BB-A0E7-042AEFE77CFA}" srcOrd="1" destOrd="0" presId="urn:microsoft.com/office/officeart/2005/8/layout/list1"/>
    <dgm:cxn modelId="{54D3EA00-ABB3-46F2-A8CA-132A460D4FC5}" type="presParOf" srcId="{219CF7D9-A24C-483B-95FB-99C0CF274D14}" destId="{4C7259AD-330C-4883-B48C-2120447D9155}" srcOrd="5" destOrd="0" presId="urn:microsoft.com/office/officeart/2005/8/layout/list1"/>
    <dgm:cxn modelId="{E250F6D1-0D49-47B7-8044-780559513438}" type="presParOf" srcId="{219CF7D9-A24C-483B-95FB-99C0CF274D14}" destId="{EFC20E3A-C06C-4D3A-8BAE-0AAF6F9B6F4B}" srcOrd="6" destOrd="0" presId="urn:microsoft.com/office/officeart/2005/8/layout/list1"/>
    <dgm:cxn modelId="{3E6309D7-522A-4DAA-97B2-990C89AB4069}" type="presParOf" srcId="{219CF7D9-A24C-483B-95FB-99C0CF274D14}" destId="{FFD21CAA-5131-48D6-8D56-5097F8CA9EE4}" srcOrd="7" destOrd="0" presId="urn:microsoft.com/office/officeart/2005/8/layout/list1"/>
    <dgm:cxn modelId="{0EC2B868-01E7-4720-8934-9BE826AE5695}" type="presParOf" srcId="{219CF7D9-A24C-483B-95FB-99C0CF274D14}" destId="{6FBEF782-32A3-40F7-99A0-C6AAB8D26503}" srcOrd="8" destOrd="0" presId="urn:microsoft.com/office/officeart/2005/8/layout/list1"/>
    <dgm:cxn modelId="{04ECAE92-EDC3-49A8-A446-D82636DEC9C5}" type="presParOf" srcId="{6FBEF782-32A3-40F7-99A0-C6AAB8D26503}" destId="{D6DA3DD7-9B36-4626-AF0A-DC0EC0E9456C}" srcOrd="0" destOrd="0" presId="urn:microsoft.com/office/officeart/2005/8/layout/list1"/>
    <dgm:cxn modelId="{58DF6B8C-A673-4837-B3EF-624BBA7853F7}" type="presParOf" srcId="{6FBEF782-32A3-40F7-99A0-C6AAB8D26503}" destId="{6097286B-B2ED-47E6-AB4F-2F3FC07E87C7}" srcOrd="1" destOrd="0" presId="urn:microsoft.com/office/officeart/2005/8/layout/list1"/>
    <dgm:cxn modelId="{64048F07-9E11-429C-8C28-A28E8250ED52}" type="presParOf" srcId="{219CF7D9-A24C-483B-95FB-99C0CF274D14}" destId="{0157435D-E519-4547-92F2-704C19D3CE50}" srcOrd="9" destOrd="0" presId="urn:microsoft.com/office/officeart/2005/8/layout/list1"/>
    <dgm:cxn modelId="{CFCEDEA5-6E85-4D11-9BFC-8769B7C960B2}" type="presParOf" srcId="{219CF7D9-A24C-483B-95FB-99C0CF274D14}" destId="{AF6E912F-B8C0-4309-A798-C63B1D79F6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A030B-4796-4FC3-9F7F-31362BF6540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5911D01-9063-4B0F-A69C-29522E5A53CB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W przypadku RPO WSL 2014-2020 </a:t>
          </a:r>
          <a:r>
            <a:rPr lang="pl-PL" sz="1400" b="1" dirty="0" smtClean="0"/>
            <a:t>mamy do czynienia ze zdolnością kryteriów wyboru do identyfikacji </a:t>
          </a:r>
          <a:br>
            <a:rPr lang="pl-PL" sz="1400" b="1" dirty="0" smtClean="0"/>
          </a:br>
          <a:r>
            <a:rPr lang="pl-PL" sz="1400" b="1" dirty="0" smtClean="0"/>
            <a:t>i selekcji projektów innowacyjnych.</a:t>
          </a:r>
          <a:endParaRPr lang="pl-PL" sz="1400" b="1" dirty="0"/>
        </a:p>
      </dgm:t>
    </dgm:pt>
    <dgm:pt modelId="{A8E65389-78A4-4CB1-AC3C-459934755B1A}" type="parTrans" cxnId="{FD931406-4DDE-44E3-BFB0-B75510876C3A}">
      <dgm:prSet/>
      <dgm:spPr/>
      <dgm:t>
        <a:bodyPr/>
        <a:lstStyle/>
        <a:p>
          <a:endParaRPr lang="pl-PL"/>
        </a:p>
      </dgm:t>
    </dgm:pt>
    <dgm:pt modelId="{6AE8C466-AE09-4F92-A8ED-74E41D9175EC}" type="sibTrans" cxnId="{FD931406-4DDE-44E3-BFB0-B75510876C3A}">
      <dgm:prSet/>
      <dgm:spPr/>
      <dgm:t>
        <a:bodyPr/>
        <a:lstStyle/>
        <a:p>
          <a:endParaRPr lang="pl-PL"/>
        </a:p>
      </dgm:t>
    </dgm:pt>
    <dgm:pt modelId="{487BBD8C-4246-490B-9B02-832AF791607A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W </a:t>
          </a:r>
          <a:r>
            <a:rPr lang="pl-PL" sz="1400" b="1" dirty="0" smtClean="0"/>
            <a:t>innych obszarach </a:t>
          </a:r>
          <a:r>
            <a:rPr lang="pl-PL" sz="1400" dirty="0" smtClean="0"/>
            <a:t>wsparcia </a:t>
          </a:r>
          <a:br>
            <a:rPr lang="pl-PL" sz="1400" dirty="0" smtClean="0"/>
          </a:br>
          <a:r>
            <a:rPr lang="pl-PL" sz="1400" dirty="0" smtClean="0"/>
            <a:t>w ramach EFRR </a:t>
          </a:r>
          <a:r>
            <a:rPr lang="pl-PL" sz="1400" b="1" dirty="0" smtClean="0"/>
            <a:t>zagadnienia dotyczące </a:t>
          </a:r>
          <a:r>
            <a:rPr lang="pl-PL" sz="1400" b="1" smtClean="0"/>
            <a:t>innowacyjności mają raczej charakter dodatkowy</a:t>
          </a:r>
          <a:r>
            <a:rPr lang="pl-PL" sz="1400" dirty="0" smtClean="0"/>
            <a:t>.</a:t>
          </a:r>
          <a:endParaRPr lang="pl-PL" sz="1400" dirty="0"/>
        </a:p>
      </dgm:t>
    </dgm:pt>
    <dgm:pt modelId="{0843FA98-055A-4ABF-A48E-8A19C0AECFF5}" type="parTrans" cxnId="{DE20143A-15F2-44F7-8F7D-A49207BB195A}">
      <dgm:prSet/>
      <dgm:spPr/>
      <dgm:t>
        <a:bodyPr/>
        <a:lstStyle/>
        <a:p>
          <a:endParaRPr lang="pl-PL"/>
        </a:p>
      </dgm:t>
    </dgm:pt>
    <dgm:pt modelId="{3451FDE7-34C2-4D61-8618-3B4F19020524}" type="sibTrans" cxnId="{DE20143A-15F2-44F7-8F7D-A49207BB195A}">
      <dgm:prSet/>
      <dgm:spPr/>
      <dgm:t>
        <a:bodyPr/>
        <a:lstStyle/>
        <a:p>
          <a:endParaRPr lang="pl-PL"/>
        </a:p>
      </dgm:t>
    </dgm:pt>
    <dgm:pt modelId="{4F001FAA-99EB-441B-AADE-7ACD58AA0B39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W przypadku EFS zagadnienie innowacyjności odwołuje się raczej do </a:t>
          </a:r>
          <a:r>
            <a:rPr lang="pl-PL" sz="1400" b="1" dirty="0" smtClean="0"/>
            <a:t>ewentualnego wykorzystania rozwiązań innowacyjnych niż ich wypracowywania w projekcie</a:t>
          </a:r>
          <a:r>
            <a:rPr lang="pl-PL" sz="1400" dirty="0" smtClean="0"/>
            <a:t>.</a:t>
          </a:r>
          <a:endParaRPr lang="pl-PL" sz="1400" dirty="0"/>
        </a:p>
      </dgm:t>
    </dgm:pt>
    <dgm:pt modelId="{91FE5C15-7BEE-47A4-A854-025EE291B8EF}" type="parTrans" cxnId="{04B2CE40-A7C4-4D60-9C3D-8D8BE6C0A9AD}">
      <dgm:prSet/>
      <dgm:spPr/>
      <dgm:t>
        <a:bodyPr/>
        <a:lstStyle/>
        <a:p>
          <a:endParaRPr lang="pl-PL"/>
        </a:p>
      </dgm:t>
    </dgm:pt>
    <dgm:pt modelId="{4384BC92-7C87-4676-A2BF-CB1A1A5CF2F8}" type="sibTrans" cxnId="{04B2CE40-A7C4-4D60-9C3D-8D8BE6C0A9AD}">
      <dgm:prSet/>
      <dgm:spPr/>
      <dgm:t>
        <a:bodyPr/>
        <a:lstStyle/>
        <a:p>
          <a:endParaRPr lang="pl-PL"/>
        </a:p>
      </dgm:t>
    </dgm:pt>
    <dgm:pt modelId="{60E22456-2421-4DED-B302-07C3FEC4E7BB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Zidentyfikowany stan rzeczy ocenić należy jako </a:t>
          </a:r>
          <a:r>
            <a:rPr lang="pl-PL" sz="1400" b="1" dirty="0" smtClean="0"/>
            <a:t>funkcjonalny </a:t>
          </a:r>
          <a:br>
            <a:rPr lang="pl-PL" sz="1400" b="1" dirty="0" smtClean="0"/>
          </a:br>
          <a:r>
            <a:rPr lang="pl-PL" sz="1400" b="1" dirty="0" smtClean="0"/>
            <a:t>i uzasadniony celami interwencji </a:t>
          </a:r>
          <a:br>
            <a:rPr lang="pl-PL" sz="1400" b="1" dirty="0" smtClean="0"/>
          </a:br>
          <a:r>
            <a:rPr lang="pl-PL" sz="1400" b="1" dirty="0" smtClean="0"/>
            <a:t>w RPO WSL 2014-2020</a:t>
          </a:r>
          <a:r>
            <a:rPr lang="pl-PL" sz="1400" dirty="0" smtClean="0"/>
            <a:t>, gdzie </a:t>
          </a:r>
          <a:r>
            <a:rPr lang="pl-PL" sz="1400" b="1" dirty="0" smtClean="0"/>
            <a:t>kwestia innowacyjności jest szczególnie akcentowana właśnie </a:t>
          </a:r>
          <a:br>
            <a:rPr lang="pl-PL" sz="1400" b="1" dirty="0" smtClean="0"/>
          </a:br>
          <a:r>
            <a:rPr lang="pl-PL" sz="1400" b="1" dirty="0" smtClean="0"/>
            <a:t>w tych obszarach, w których znajduje następnie odzwierciedlenie </a:t>
          </a:r>
          <a:br>
            <a:rPr lang="pl-PL" sz="1400" b="1" dirty="0" smtClean="0"/>
          </a:br>
          <a:r>
            <a:rPr lang="pl-PL" sz="1400" b="1" dirty="0" smtClean="0"/>
            <a:t>w kryteriach wyboru projektu</a:t>
          </a:r>
          <a:r>
            <a:rPr lang="pl-PL" sz="1400" dirty="0" smtClean="0"/>
            <a:t>.</a:t>
          </a:r>
          <a:endParaRPr lang="pl-PL" sz="1400" dirty="0"/>
        </a:p>
      </dgm:t>
    </dgm:pt>
    <dgm:pt modelId="{E674E6C7-3C14-4127-9FBD-12ACFF4CDCF3}" type="parTrans" cxnId="{3C742219-1344-49FF-8F36-8801A7E23FB1}">
      <dgm:prSet/>
      <dgm:spPr/>
      <dgm:t>
        <a:bodyPr/>
        <a:lstStyle/>
        <a:p>
          <a:endParaRPr lang="pl-PL"/>
        </a:p>
      </dgm:t>
    </dgm:pt>
    <dgm:pt modelId="{199D8EC6-E2BE-4DA0-BD98-E4B91A358E70}" type="sibTrans" cxnId="{3C742219-1344-49FF-8F36-8801A7E23FB1}">
      <dgm:prSet/>
      <dgm:spPr/>
      <dgm:t>
        <a:bodyPr/>
        <a:lstStyle/>
        <a:p>
          <a:endParaRPr lang="pl-PL"/>
        </a:p>
      </dgm:t>
    </dgm:pt>
    <dgm:pt modelId="{D66C8236-68D2-4227-B85E-1C091AE1ED52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Sytuacja ta wpisuje się w konkluzje pojawiające się w badaniu jakościowym, gdzie zwracano uwagę, że </a:t>
          </a:r>
          <a:r>
            <a:rPr lang="pl-PL" sz="1400" b="1" dirty="0" smtClean="0"/>
            <a:t>innowacyjność projektu nie powinna być traktowana jako cel nadrzędny </a:t>
          </a:r>
          <a:br>
            <a:rPr lang="pl-PL" sz="1400" b="1" dirty="0" smtClean="0"/>
          </a:br>
          <a:r>
            <a:rPr lang="pl-PL" sz="1400" b="1" dirty="0" smtClean="0"/>
            <a:t>i uniwersalny i raczej należy ją premiować punktowo / sektorowo.</a:t>
          </a:r>
          <a:endParaRPr lang="pl-PL" sz="1400" b="1" dirty="0"/>
        </a:p>
      </dgm:t>
    </dgm:pt>
    <dgm:pt modelId="{9E1DA054-AFBC-4986-89D9-0A448018C58E}" type="parTrans" cxnId="{4EB4CFAD-9306-4DAC-A62D-5125A805B4BE}">
      <dgm:prSet/>
      <dgm:spPr/>
      <dgm:t>
        <a:bodyPr/>
        <a:lstStyle/>
        <a:p>
          <a:endParaRPr lang="pl-PL"/>
        </a:p>
      </dgm:t>
    </dgm:pt>
    <dgm:pt modelId="{2E17EF69-57AC-4C03-A870-593FF004CC07}" type="sibTrans" cxnId="{4EB4CFAD-9306-4DAC-A62D-5125A805B4BE}">
      <dgm:prSet/>
      <dgm:spPr/>
      <dgm:t>
        <a:bodyPr/>
        <a:lstStyle/>
        <a:p>
          <a:endParaRPr lang="pl-PL"/>
        </a:p>
      </dgm:t>
    </dgm:pt>
    <dgm:pt modelId="{60E3CB8C-1263-4990-BF08-32A4A4A15063}">
      <dgm:prSet phldrT="[Tekst]" custT="1"/>
      <dgm:spPr>
        <a:solidFill>
          <a:srgbClr val="701C2A"/>
        </a:solidFill>
        <a:ln>
          <a:noFill/>
        </a:ln>
      </dgm:spPr>
      <dgm:t>
        <a:bodyPr/>
        <a:lstStyle/>
        <a:p>
          <a:pPr algn="ctr"/>
          <a:r>
            <a:rPr lang="pl-PL" sz="1400" dirty="0" smtClean="0"/>
            <a:t>Dotyczy to głównie: </a:t>
          </a:r>
        </a:p>
        <a:p>
          <a:pPr algn="ctr"/>
          <a:r>
            <a:rPr lang="pl-PL" sz="1400" b="1" dirty="0" smtClean="0"/>
            <a:t>Osi Priorytetowej I Nowoczesna gospodarka </a:t>
          </a:r>
          <a:r>
            <a:rPr lang="pl-PL" sz="1400" dirty="0" smtClean="0"/>
            <a:t>i </a:t>
          </a:r>
          <a:r>
            <a:rPr lang="pl-PL" sz="1400" b="1" dirty="0" smtClean="0"/>
            <a:t>III Konkurencyjność MŚP.</a:t>
          </a:r>
          <a:endParaRPr lang="pl-PL" sz="1400" b="1" dirty="0"/>
        </a:p>
      </dgm:t>
    </dgm:pt>
    <dgm:pt modelId="{EBD76F63-DC52-404B-9BF9-91C715962161}" type="parTrans" cxnId="{14FF0F63-4AAF-44E7-90E4-9221A0B1FF38}">
      <dgm:prSet/>
      <dgm:spPr/>
      <dgm:t>
        <a:bodyPr/>
        <a:lstStyle/>
        <a:p>
          <a:endParaRPr lang="pl-PL"/>
        </a:p>
      </dgm:t>
    </dgm:pt>
    <dgm:pt modelId="{066A8683-0398-4F7E-8359-FBAA54425960}" type="sibTrans" cxnId="{14FF0F63-4AAF-44E7-90E4-9221A0B1FF38}">
      <dgm:prSet/>
      <dgm:spPr/>
      <dgm:t>
        <a:bodyPr/>
        <a:lstStyle/>
        <a:p>
          <a:endParaRPr lang="pl-PL"/>
        </a:p>
      </dgm:t>
    </dgm:pt>
    <dgm:pt modelId="{3C85860E-01D0-4511-87B5-D1A0508B240F}" type="pres">
      <dgm:prSet presAssocID="{100A030B-4796-4FC3-9F7F-31362BF654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7C7109-21E0-4B3A-B718-44394410B034}" type="pres">
      <dgm:prSet presAssocID="{05911D01-9063-4B0F-A69C-29522E5A53CB}" presName="node" presStyleLbl="node1" presStyleIdx="0" presStyleCnt="6" custScaleY="127187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1ABCD4-9D4D-452C-9C05-C37273563BB3}" type="pres">
      <dgm:prSet presAssocID="{6AE8C466-AE09-4F92-A8ED-74E41D9175EC}" presName="sibTrans" presStyleCnt="0"/>
      <dgm:spPr/>
    </dgm:pt>
    <dgm:pt modelId="{09695E5B-E582-4179-B77F-A5B7BEF16FC3}" type="pres">
      <dgm:prSet presAssocID="{60E3CB8C-1263-4990-BF08-32A4A4A15063}" presName="node" presStyleLbl="node1" presStyleIdx="1" presStyleCnt="6" custScaleY="127187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2D262C-0581-4FA0-BB62-AA66D12EF343}" type="pres">
      <dgm:prSet presAssocID="{066A8683-0398-4F7E-8359-FBAA54425960}" presName="sibTrans" presStyleCnt="0"/>
      <dgm:spPr/>
    </dgm:pt>
    <dgm:pt modelId="{37557B06-E041-4A20-8117-AB5BF5B9E6B4}" type="pres">
      <dgm:prSet presAssocID="{487BBD8C-4246-490B-9B02-832AF791607A}" presName="node" presStyleLbl="node1" presStyleIdx="2" presStyleCnt="6" custScaleY="127187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EEF006-2162-4F61-AF8F-AFDC4A2029A8}" type="pres">
      <dgm:prSet presAssocID="{3451FDE7-34C2-4D61-8618-3B4F19020524}" presName="sibTrans" presStyleCnt="0"/>
      <dgm:spPr/>
    </dgm:pt>
    <dgm:pt modelId="{CB196AA6-DD55-45B2-81F6-822A4D28912A}" type="pres">
      <dgm:prSet presAssocID="{4F001FAA-99EB-441B-AADE-7ACD58AA0B39}" presName="node" presStyleLbl="node1" presStyleIdx="3" presStyleCnt="6" custScaleY="127187" custLinFactNeighborX="7243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5993E9-6BCE-45A4-8B8A-37C7A6D8E682}" type="pres">
      <dgm:prSet presAssocID="{4384BC92-7C87-4676-A2BF-CB1A1A5CF2F8}" presName="sibTrans" presStyleCnt="0"/>
      <dgm:spPr/>
    </dgm:pt>
    <dgm:pt modelId="{91107878-82FD-4D8F-8B2C-15C6664B143B}" type="pres">
      <dgm:prSet presAssocID="{60E22456-2421-4DED-B302-07C3FEC4E7BB}" presName="node" presStyleLbl="node1" presStyleIdx="4" presStyleCnt="6" custScaleX="115575" custScaleY="127187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FE4DE4-4151-4E98-B79C-5F1AAA52154B}" type="pres">
      <dgm:prSet presAssocID="{199D8EC6-E2BE-4DA0-BD98-E4B91A358E70}" presName="sibTrans" presStyleCnt="0"/>
      <dgm:spPr/>
    </dgm:pt>
    <dgm:pt modelId="{1154ED75-7A92-494B-ADE6-7BF864FCBDEE}" type="pres">
      <dgm:prSet presAssocID="{D66C8236-68D2-4227-B85E-1C091AE1ED52}" presName="node" presStyleLbl="node1" presStyleIdx="5" presStyleCnt="6" custScaleY="127187" custLinFactNeighborX="-7248" custLinFactNeighborY="-53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6C6599-C457-4B1F-9D1B-AD31917F0AFC}" type="presOf" srcId="{60E22456-2421-4DED-B302-07C3FEC4E7BB}" destId="{91107878-82FD-4D8F-8B2C-15C6664B143B}" srcOrd="0" destOrd="0" presId="urn:microsoft.com/office/officeart/2005/8/layout/default#2"/>
    <dgm:cxn modelId="{DE20143A-15F2-44F7-8F7D-A49207BB195A}" srcId="{100A030B-4796-4FC3-9F7F-31362BF65403}" destId="{487BBD8C-4246-490B-9B02-832AF791607A}" srcOrd="2" destOrd="0" parTransId="{0843FA98-055A-4ABF-A48E-8A19C0AECFF5}" sibTransId="{3451FDE7-34C2-4D61-8618-3B4F19020524}"/>
    <dgm:cxn modelId="{E66D00D2-7BEF-46F1-B692-B1B1368ECB63}" type="presOf" srcId="{487BBD8C-4246-490B-9B02-832AF791607A}" destId="{37557B06-E041-4A20-8117-AB5BF5B9E6B4}" srcOrd="0" destOrd="0" presId="urn:microsoft.com/office/officeart/2005/8/layout/default#2"/>
    <dgm:cxn modelId="{6B7C25CA-2247-46B5-8508-5B2EBD12F34D}" type="presOf" srcId="{60E3CB8C-1263-4990-BF08-32A4A4A15063}" destId="{09695E5B-E582-4179-B77F-A5B7BEF16FC3}" srcOrd="0" destOrd="0" presId="urn:microsoft.com/office/officeart/2005/8/layout/default#2"/>
    <dgm:cxn modelId="{8C5A8C4D-A98F-42F5-9542-2C28459D1D03}" type="presOf" srcId="{4F001FAA-99EB-441B-AADE-7ACD58AA0B39}" destId="{CB196AA6-DD55-45B2-81F6-822A4D28912A}" srcOrd="0" destOrd="0" presId="urn:microsoft.com/office/officeart/2005/8/layout/default#2"/>
    <dgm:cxn modelId="{14FF0F63-4AAF-44E7-90E4-9221A0B1FF38}" srcId="{100A030B-4796-4FC3-9F7F-31362BF65403}" destId="{60E3CB8C-1263-4990-BF08-32A4A4A15063}" srcOrd="1" destOrd="0" parTransId="{EBD76F63-DC52-404B-9BF9-91C715962161}" sibTransId="{066A8683-0398-4F7E-8359-FBAA54425960}"/>
    <dgm:cxn modelId="{4EB4CFAD-9306-4DAC-A62D-5125A805B4BE}" srcId="{100A030B-4796-4FC3-9F7F-31362BF65403}" destId="{D66C8236-68D2-4227-B85E-1C091AE1ED52}" srcOrd="5" destOrd="0" parTransId="{9E1DA054-AFBC-4986-89D9-0A448018C58E}" sibTransId="{2E17EF69-57AC-4C03-A870-593FF004CC07}"/>
    <dgm:cxn modelId="{D311BCAE-DF02-49F1-9763-DB89A4C30B92}" type="presOf" srcId="{100A030B-4796-4FC3-9F7F-31362BF65403}" destId="{3C85860E-01D0-4511-87B5-D1A0508B240F}" srcOrd="0" destOrd="0" presId="urn:microsoft.com/office/officeart/2005/8/layout/default#2"/>
    <dgm:cxn modelId="{3C742219-1344-49FF-8F36-8801A7E23FB1}" srcId="{100A030B-4796-4FC3-9F7F-31362BF65403}" destId="{60E22456-2421-4DED-B302-07C3FEC4E7BB}" srcOrd="4" destOrd="0" parTransId="{E674E6C7-3C14-4127-9FBD-12ACFF4CDCF3}" sibTransId="{199D8EC6-E2BE-4DA0-BD98-E4B91A358E70}"/>
    <dgm:cxn modelId="{7A7B9D60-D403-45C4-9237-92FC3AE8D7F6}" type="presOf" srcId="{05911D01-9063-4B0F-A69C-29522E5A53CB}" destId="{287C7109-21E0-4B3A-B718-44394410B034}" srcOrd="0" destOrd="0" presId="urn:microsoft.com/office/officeart/2005/8/layout/default#2"/>
    <dgm:cxn modelId="{04B2CE40-A7C4-4D60-9C3D-8D8BE6C0A9AD}" srcId="{100A030B-4796-4FC3-9F7F-31362BF65403}" destId="{4F001FAA-99EB-441B-AADE-7ACD58AA0B39}" srcOrd="3" destOrd="0" parTransId="{91FE5C15-7BEE-47A4-A854-025EE291B8EF}" sibTransId="{4384BC92-7C87-4676-A2BF-CB1A1A5CF2F8}"/>
    <dgm:cxn modelId="{FD931406-4DDE-44E3-BFB0-B75510876C3A}" srcId="{100A030B-4796-4FC3-9F7F-31362BF65403}" destId="{05911D01-9063-4B0F-A69C-29522E5A53CB}" srcOrd="0" destOrd="0" parTransId="{A8E65389-78A4-4CB1-AC3C-459934755B1A}" sibTransId="{6AE8C466-AE09-4F92-A8ED-74E41D9175EC}"/>
    <dgm:cxn modelId="{9C317854-1D08-426B-8C91-5DFE1D6A8B63}" type="presOf" srcId="{D66C8236-68D2-4227-B85E-1C091AE1ED52}" destId="{1154ED75-7A92-494B-ADE6-7BF864FCBDEE}" srcOrd="0" destOrd="0" presId="urn:microsoft.com/office/officeart/2005/8/layout/default#2"/>
    <dgm:cxn modelId="{E3526508-DC36-45E8-8831-0F50DE086F7B}" type="presParOf" srcId="{3C85860E-01D0-4511-87B5-D1A0508B240F}" destId="{287C7109-21E0-4B3A-B718-44394410B034}" srcOrd="0" destOrd="0" presId="urn:microsoft.com/office/officeart/2005/8/layout/default#2"/>
    <dgm:cxn modelId="{39CD558E-B4F6-4C43-B9BB-CAEF492044F8}" type="presParOf" srcId="{3C85860E-01D0-4511-87B5-D1A0508B240F}" destId="{FE1ABCD4-9D4D-452C-9C05-C37273563BB3}" srcOrd="1" destOrd="0" presId="urn:microsoft.com/office/officeart/2005/8/layout/default#2"/>
    <dgm:cxn modelId="{EBCF1556-8B13-4D9B-88E2-E4ED480AFBBD}" type="presParOf" srcId="{3C85860E-01D0-4511-87B5-D1A0508B240F}" destId="{09695E5B-E582-4179-B77F-A5B7BEF16FC3}" srcOrd="2" destOrd="0" presId="urn:microsoft.com/office/officeart/2005/8/layout/default#2"/>
    <dgm:cxn modelId="{E30F69C2-B745-42AB-8994-CD6426C27577}" type="presParOf" srcId="{3C85860E-01D0-4511-87B5-D1A0508B240F}" destId="{9A2D262C-0581-4FA0-BB62-AA66D12EF343}" srcOrd="3" destOrd="0" presId="urn:microsoft.com/office/officeart/2005/8/layout/default#2"/>
    <dgm:cxn modelId="{1D1CF4F0-96D6-485E-A2F2-12B490ECC3EF}" type="presParOf" srcId="{3C85860E-01D0-4511-87B5-D1A0508B240F}" destId="{37557B06-E041-4A20-8117-AB5BF5B9E6B4}" srcOrd="4" destOrd="0" presId="urn:microsoft.com/office/officeart/2005/8/layout/default#2"/>
    <dgm:cxn modelId="{13656596-408E-4D56-890E-4659CD5B5C6B}" type="presParOf" srcId="{3C85860E-01D0-4511-87B5-D1A0508B240F}" destId="{A5EEF006-2162-4F61-AF8F-AFDC4A2029A8}" srcOrd="5" destOrd="0" presId="urn:microsoft.com/office/officeart/2005/8/layout/default#2"/>
    <dgm:cxn modelId="{2C14FC75-9574-435F-B8F1-633EDBB49252}" type="presParOf" srcId="{3C85860E-01D0-4511-87B5-D1A0508B240F}" destId="{CB196AA6-DD55-45B2-81F6-822A4D28912A}" srcOrd="6" destOrd="0" presId="urn:microsoft.com/office/officeart/2005/8/layout/default#2"/>
    <dgm:cxn modelId="{FD420299-133F-4A19-AD0D-6E5BFE677752}" type="presParOf" srcId="{3C85860E-01D0-4511-87B5-D1A0508B240F}" destId="{C05993E9-6BCE-45A4-8B8A-37C7A6D8E682}" srcOrd="7" destOrd="0" presId="urn:microsoft.com/office/officeart/2005/8/layout/default#2"/>
    <dgm:cxn modelId="{F3617847-6BCF-4F52-8C96-2EDC0432C949}" type="presParOf" srcId="{3C85860E-01D0-4511-87B5-D1A0508B240F}" destId="{91107878-82FD-4D8F-8B2C-15C6664B143B}" srcOrd="8" destOrd="0" presId="urn:microsoft.com/office/officeart/2005/8/layout/default#2"/>
    <dgm:cxn modelId="{0B959117-F6EF-4E5A-AD5C-116110DC339D}" type="presParOf" srcId="{3C85860E-01D0-4511-87B5-D1A0508B240F}" destId="{E3FE4DE4-4151-4E98-B79C-5F1AAA52154B}" srcOrd="9" destOrd="0" presId="urn:microsoft.com/office/officeart/2005/8/layout/default#2"/>
    <dgm:cxn modelId="{E63A03D0-DFE2-46DD-8690-EF22358AA0AC}" type="presParOf" srcId="{3C85860E-01D0-4511-87B5-D1A0508B240F}" destId="{1154ED75-7A92-494B-ADE6-7BF864FCBDE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E0624-CE97-4C1F-A4C7-C2435785C8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489F5A-59C2-4D80-9C22-FF828B5C9381}">
      <dgm:prSet phldrT="[Tekst]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b="1" dirty="0" smtClean="0"/>
            <a:t>EFS</a:t>
          </a:r>
          <a:endParaRPr lang="pl-PL" b="1" dirty="0"/>
        </a:p>
      </dgm:t>
    </dgm:pt>
    <dgm:pt modelId="{A2DE2127-000A-4431-9793-1C39BD0711F0}" type="parTrans" cxnId="{4913380E-9C13-4C82-867D-CEF116236D28}">
      <dgm:prSet/>
      <dgm:spPr/>
      <dgm:t>
        <a:bodyPr/>
        <a:lstStyle/>
        <a:p>
          <a:endParaRPr lang="pl-PL"/>
        </a:p>
      </dgm:t>
    </dgm:pt>
    <dgm:pt modelId="{EDD9FA84-9FE5-4D11-B186-7FD579068AD2}" type="sibTrans" cxnId="{4913380E-9C13-4C82-867D-CEF116236D28}">
      <dgm:prSet/>
      <dgm:spPr/>
      <dgm:t>
        <a:bodyPr/>
        <a:lstStyle/>
        <a:p>
          <a:endParaRPr lang="pl-PL"/>
        </a:p>
      </dgm:t>
    </dgm:pt>
    <dgm:pt modelId="{8D7BCA14-1816-4522-B55C-D0D46A69122A}">
      <dgm:prSet phldrT="[Tekst]"/>
      <dgm:spPr>
        <a:solidFill>
          <a:srgbClr val="A6A6A6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pl-PL" dirty="0" smtClean="0">
              <a:solidFill>
                <a:schemeClr val="bg1"/>
              </a:solidFill>
            </a:rPr>
            <a:t>na etapie oceny merytorycznej stosuje się kryteria horyzontalne – weryfikowana jest zgodność projektu z zasadami horyzontalnymi, ze szczególnym uwzględnieniem zgodności projektu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z zasadą równości i niedyskryminacji oraz zgodności projektu z zasadą równości szans kobiet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i mężczyzn oraz niedyskryminacji;</a:t>
          </a:r>
          <a:endParaRPr lang="pl-PL" dirty="0">
            <a:solidFill>
              <a:schemeClr val="bg1"/>
            </a:solidFill>
          </a:endParaRPr>
        </a:p>
      </dgm:t>
    </dgm:pt>
    <dgm:pt modelId="{2BC77AFA-8655-46C0-8EA4-55F9DBB30EF8}" type="parTrans" cxnId="{0FE0D662-D9AB-43F1-A275-E5ADE4C8094C}">
      <dgm:prSet/>
      <dgm:spPr/>
      <dgm:t>
        <a:bodyPr/>
        <a:lstStyle/>
        <a:p>
          <a:endParaRPr lang="pl-PL"/>
        </a:p>
      </dgm:t>
    </dgm:pt>
    <dgm:pt modelId="{32A406D6-DD95-4ACA-BF33-3FFC57964033}" type="sibTrans" cxnId="{0FE0D662-D9AB-43F1-A275-E5ADE4C8094C}">
      <dgm:prSet/>
      <dgm:spPr/>
      <dgm:t>
        <a:bodyPr/>
        <a:lstStyle/>
        <a:p>
          <a:endParaRPr lang="pl-PL"/>
        </a:p>
      </dgm:t>
    </dgm:pt>
    <dgm:pt modelId="{BE95F008-7D65-47EC-B87A-0BED4B283805}">
      <dgm:prSet phldrT="[Tekst]"/>
      <dgm:spPr>
        <a:solidFill>
          <a:srgbClr val="701C2A"/>
        </a:solidFill>
        <a:ln>
          <a:noFill/>
        </a:ln>
      </dgm:spPr>
      <dgm:t>
        <a:bodyPr/>
        <a:lstStyle/>
        <a:p>
          <a:r>
            <a:rPr lang="pl-PL" b="1" dirty="0" smtClean="0"/>
            <a:t>EFRR</a:t>
          </a:r>
          <a:endParaRPr lang="pl-PL" b="1" dirty="0"/>
        </a:p>
      </dgm:t>
    </dgm:pt>
    <dgm:pt modelId="{FA1F1C77-E123-420E-B85C-E1DDE7E7EA03}" type="parTrans" cxnId="{8AC8589F-F8A3-4867-B6E3-3922527D3344}">
      <dgm:prSet/>
      <dgm:spPr/>
      <dgm:t>
        <a:bodyPr/>
        <a:lstStyle/>
        <a:p>
          <a:endParaRPr lang="pl-PL"/>
        </a:p>
      </dgm:t>
    </dgm:pt>
    <dgm:pt modelId="{D991BB4A-E185-4635-A022-B4A1E1ABD5D2}" type="sibTrans" cxnId="{8AC8589F-F8A3-4867-B6E3-3922527D3344}">
      <dgm:prSet/>
      <dgm:spPr/>
      <dgm:t>
        <a:bodyPr/>
        <a:lstStyle/>
        <a:p>
          <a:endParaRPr lang="pl-PL"/>
        </a:p>
      </dgm:t>
    </dgm:pt>
    <dgm:pt modelId="{4E762B19-FF7F-4CEE-ABF3-DC19DFE4A80E}">
      <dgm:prSet phldrT="[Tekst]"/>
      <dgm:spPr>
        <a:solidFill>
          <a:srgbClr val="A6A6A6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pl-PL" dirty="0" smtClean="0">
              <a:solidFill>
                <a:schemeClr val="bg1"/>
              </a:solidFill>
            </a:rPr>
            <a:t>kryterium dotyczące zasad horyzontalnych zaklasyfikowane zostało do katalogu kryteriów merytorycznych, mając charakter zerojedynkowy;</a:t>
          </a:r>
          <a:endParaRPr lang="pl-PL" dirty="0">
            <a:solidFill>
              <a:schemeClr val="bg1"/>
            </a:solidFill>
          </a:endParaRPr>
        </a:p>
      </dgm:t>
    </dgm:pt>
    <dgm:pt modelId="{D16CD221-D506-4852-BDE0-4E53DE4E76CF}" type="parTrans" cxnId="{763CEB39-1511-47A4-A3B5-A41827D161AE}">
      <dgm:prSet/>
      <dgm:spPr/>
      <dgm:t>
        <a:bodyPr/>
        <a:lstStyle/>
        <a:p>
          <a:endParaRPr lang="pl-PL"/>
        </a:p>
      </dgm:t>
    </dgm:pt>
    <dgm:pt modelId="{13C3F490-7D01-4D7A-957D-46294D322850}" type="sibTrans" cxnId="{763CEB39-1511-47A4-A3B5-A41827D161AE}">
      <dgm:prSet/>
      <dgm:spPr/>
      <dgm:t>
        <a:bodyPr/>
        <a:lstStyle/>
        <a:p>
          <a:endParaRPr lang="pl-PL"/>
        </a:p>
      </dgm:t>
    </dgm:pt>
    <dgm:pt modelId="{23C9D40A-4A12-473E-95FD-CED530BC0DA8}">
      <dgm:prSet phldrT="[Tekst]"/>
      <dgm:spPr>
        <a:solidFill>
          <a:srgbClr val="A6A6A6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pl-PL" dirty="0" smtClean="0">
              <a:solidFill>
                <a:schemeClr val="bg1"/>
              </a:solidFill>
            </a:rPr>
            <a:t>w ramach kryterium: </a:t>
          </a:r>
          <a:r>
            <a:rPr lang="pl-PL" i="1" dirty="0" smtClean="0">
              <a:solidFill>
                <a:schemeClr val="bg1"/>
              </a:solidFill>
            </a:rPr>
            <a:t>Dodatkowe efekty </a:t>
          </a:r>
          <a:r>
            <a:rPr lang="pl-PL" dirty="0" smtClean="0">
              <a:solidFill>
                <a:schemeClr val="bg1"/>
              </a:solidFill>
            </a:rPr>
            <a:t>wprowadzono premię punktową m.in. za: realizację polityk horyzontalnych, która nie wynika wprost z prawa, lecz stanowi rozwiązania dodatkowe (np. utworzenie miejsca pracy dla osoby z niepełnosprawnością), co traktować należy jako rozwiązanie wspierające ponadstandardowe działania w zakresie realizacji polityk horyzontalnych;</a:t>
          </a:r>
          <a:endParaRPr lang="pl-PL" dirty="0">
            <a:solidFill>
              <a:schemeClr val="bg1"/>
            </a:solidFill>
          </a:endParaRPr>
        </a:p>
      </dgm:t>
    </dgm:pt>
    <dgm:pt modelId="{13BB9E9C-8E97-404F-8946-325FB3873085}" type="parTrans" cxnId="{66087F82-6889-4085-A151-1BDA17519CBB}">
      <dgm:prSet/>
      <dgm:spPr/>
      <dgm:t>
        <a:bodyPr/>
        <a:lstStyle/>
        <a:p>
          <a:endParaRPr lang="pl-PL"/>
        </a:p>
      </dgm:t>
    </dgm:pt>
    <dgm:pt modelId="{ADD8378F-9432-437D-BE9D-407843B81882}" type="sibTrans" cxnId="{66087F82-6889-4085-A151-1BDA17519CBB}">
      <dgm:prSet/>
      <dgm:spPr/>
      <dgm:t>
        <a:bodyPr/>
        <a:lstStyle/>
        <a:p>
          <a:endParaRPr lang="pl-PL"/>
        </a:p>
      </dgm:t>
    </dgm:pt>
    <dgm:pt modelId="{1FC2EF1D-5A96-4D92-BB77-DE33868DF1C1}">
      <dgm:prSet phldrT="[Tekst]"/>
      <dgm:spPr>
        <a:solidFill>
          <a:srgbClr val="A6A6A6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pl-PL" dirty="0" smtClean="0">
              <a:solidFill>
                <a:schemeClr val="bg1"/>
              </a:solidFill>
            </a:rPr>
            <a:t>realizacja polityk horyzontalnych odbywa się także w przypadku szczegółowych /specyficznych kryteriów wyboru projektów w wybranych Działaniach / Poddziałaniach, np. w Poddziałaniu 8.2.3 Wsparcie dla przedsiębiorców i ich pracowników w zakresie rozwoju przedsiębiorstwa – konkurs, 11.4.3 Kształcenie ustawiczne- konkurs, czy Działaniu 11.3 Dostosowanie oferty kształcenia zawodowego do potrzeb lokalnego rynku pracy – kształcenie zawodowe osób dorosłych. </a:t>
          </a:r>
          <a:endParaRPr lang="pl-PL" dirty="0">
            <a:solidFill>
              <a:schemeClr val="bg1"/>
            </a:solidFill>
          </a:endParaRPr>
        </a:p>
      </dgm:t>
    </dgm:pt>
    <dgm:pt modelId="{F57B9A9F-B6A5-4B9A-A923-648110A9AB28}" type="parTrans" cxnId="{EA29F632-88C8-46BA-B2F9-75B6C4F3EBC0}">
      <dgm:prSet/>
      <dgm:spPr/>
      <dgm:t>
        <a:bodyPr/>
        <a:lstStyle/>
        <a:p>
          <a:endParaRPr lang="pl-PL"/>
        </a:p>
      </dgm:t>
    </dgm:pt>
    <dgm:pt modelId="{AB4B780C-B02A-4351-8047-B5F5C3FCD054}" type="sibTrans" cxnId="{EA29F632-88C8-46BA-B2F9-75B6C4F3EBC0}">
      <dgm:prSet/>
      <dgm:spPr/>
      <dgm:t>
        <a:bodyPr/>
        <a:lstStyle/>
        <a:p>
          <a:endParaRPr lang="pl-PL"/>
        </a:p>
      </dgm:t>
    </dgm:pt>
    <dgm:pt modelId="{7E31475F-D942-4AC9-ABE1-2B7F7D021A2D}">
      <dgm:prSet phldrT="[Tekst]"/>
      <dgm:spPr>
        <a:solidFill>
          <a:srgbClr val="A6A6A6">
            <a:alpha val="90000"/>
          </a:srgbClr>
        </a:solidFill>
        <a:ln>
          <a:noFill/>
        </a:ln>
      </dgm:spPr>
      <dgm:t>
        <a:bodyPr/>
        <a:lstStyle/>
        <a:p>
          <a:pPr algn="just"/>
          <a:r>
            <a:rPr lang="pl-PL" dirty="0" smtClean="0">
              <a:solidFill>
                <a:schemeClr val="bg1"/>
              </a:solidFill>
            </a:rPr>
            <a:t>pośrednio, wpisywanie się w realizację polityk horyzontalnych realizowane jest także poprzez premiowanie w wybranych Działaniach / Poddziałaniach np. uczestnictwa osób niepełnosprawnych, czy uwzględnienia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w projekcie rozwiązań gwarantujących lub ułatwiających dostęp do rezultatów projektu.</a:t>
          </a:r>
          <a:endParaRPr lang="pl-PL" dirty="0">
            <a:solidFill>
              <a:schemeClr val="bg1"/>
            </a:solidFill>
          </a:endParaRPr>
        </a:p>
      </dgm:t>
    </dgm:pt>
    <dgm:pt modelId="{56875A70-771B-40EF-93A0-D87AE35814BF}" type="parTrans" cxnId="{EEEBB32B-4B57-4BFE-A39C-116BACCF5C49}">
      <dgm:prSet/>
      <dgm:spPr/>
      <dgm:t>
        <a:bodyPr/>
        <a:lstStyle/>
        <a:p>
          <a:endParaRPr lang="pl-PL"/>
        </a:p>
      </dgm:t>
    </dgm:pt>
    <dgm:pt modelId="{60442192-4C3B-451E-89FD-4B0D686EEA79}" type="sibTrans" cxnId="{EEEBB32B-4B57-4BFE-A39C-116BACCF5C49}">
      <dgm:prSet/>
      <dgm:spPr/>
      <dgm:t>
        <a:bodyPr/>
        <a:lstStyle/>
        <a:p>
          <a:endParaRPr lang="pl-PL"/>
        </a:p>
      </dgm:t>
    </dgm:pt>
    <dgm:pt modelId="{03053EFB-B872-4BD3-B86B-9A41610614F0}" type="pres">
      <dgm:prSet presAssocID="{F93E0624-CE97-4C1F-A4C7-C2435785C8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0BE480-00C0-4C67-9035-A7E340163262}" type="pres">
      <dgm:prSet presAssocID="{CA489F5A-59C2-4D80-9C22-FF828B5C9381}" presName="composite" presStyleCnt="0"/>
      <dgm:spPr/>
    </dgm:pt>
    <dgm:pt modelId="{A90FC655-AA22-47BE-91EB-B9F044E7A097}" type="pres">
      <dgm:prSet presAssocID="{CA489F5A-59C2-4D80-9C22-FF828B5C93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856CA2-BF68-4C85-9D73-3D7D03244653}" type="pres">
      <dgm:prSet presAssocID="{CA489F5A-59C2-4D80-9C22-FF828B5C93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D7A78F-F3BC-46D5-8A51-E5F97F8E1648}" type="pres">
      <dgm:prSet presAssocID="{EDD9FA84-9FE5-4D11-B186-7FD579068AD2}" presName="space" presStyleCnt="0"/>
      <dgm:spPr/>
    </dgm:pt>
    <dgm:pt modelId="{EE42E7BA-8600-4EEE-BA02-4721D596BC11}" type="pres">
      <dgm:prSet presAssocID="{BE95F008-7D65-47EC-B87A-0BED4B283805}" presName="composite" presStyleCnt="0"/>
      <dgm:spPr/>
    </dgm:pt>
    <dgm:pt modelId="{3A7AD2C4-AE53-4CE1-A422-ADF4A2A5B429}" type="pres">
      <dgm:prSet presAssocID="{BE95F008-7D65-47EC-B87A-0BED4B2838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5FE17C-9CDF-4AA0-8CA8-F1FF026258BA}" type="pres">
      <dgm:prSet presAssocID="{BE95F008-7D65-47EC-B87A-0BED4B28380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29F632-88C8-46BA-B2F9-75B6C4F3EBC0}" srcId="{CA489F5A-59C2-4D80-9C22-FF828B5C9381}" destId="{1FC2EF1D-5A96-4D92-BB77-DE33868DF1C1}" srcOrd="1" destOrd="0" parTransId="{F57B9A9F-B6A5-4B9A-A923-648110A9AB28}" sibTransId="{AB4B780C-B02A-4351-8047-B5F5C3FCD054}"/>
    <dgm:cxn modelId="{763CEB39-1511-47A4-A3B5-A41827D161AE}" srcId="{BE95F008-7D65-47EC-B87A-0BED4B283805}" destId="{4E762B19-FF7F-4CEE-ABF3-DC19DFE4A80E}" srcOrd="0" destOrd="0" parTransId="{D16CD221-D506-4852-BDE0-4E53DE4E76CF}" sibTransId="{13C3F490-7D01-4D7A-957D-46294D322850}"/>
    <dgm:cxn modelId="{497B2277-9EA9-4D1F-B1BC-044B7BC4941F}" type="presOf" srcId="{7E31475F-D942-4AC9-ABE1-2B7F7D021A2D}" destId="{325FE17C-9CDF-4AA0-8CA8-F1FF026258BA}" srcOrd="0" destOrd="2" presId="urn:microsoft.com/office/officeart/2005/8/layout/hList1"/>
    <dgm:cxn modelId="{0936302E-A885-440F-AB5C-ECE7BE6191E9}" type="presOf" srcId="{BE95F008-7D65-47EC-B87A-0BED4B283805}" destId="{3A7AD2C4-AE53-4CE1-A422-ADF4A2A5B429}" srcOrd="0" destOrd="0" presId="urn:microsoft.com/office/officeart/2005/8/layout/hList1"/>
    <dgm:cxn modelId="{EEEBB32B-4B57-4BFE-A39C-116BACCF5C49}" srcId="{BE95F008-7D65-47EC-B87A-0BED4B283805}" destId="{7E31475F-D942-4AC9-ABE1-2B7F7D021A2D}" srcOrd="2" destOrd="0" parTransId="{56875A70-771B-40EF-93A0-D87AE35814BF}" sibTransId="{60442192-4C3B-451E-89FD-4B0D686EEA79}"/>
    <dgm:cxn modelId="{AC865E60-2EE2-41BC-B348-1D0A775CCBBF}" type="presOf" srcId="{CA489F5A-59C2-4D80-9C22-FF828B5C9381}" destId="{A90FC655-AA22-47BE-91EB-B9F044E7A097}" srcOrd="0" destOrd="0" presId="urn:microsoft.com/office/officeart/2005/8/layout/hList1"/>
    <dgm:cxn modelId="{D429A241-8A39-4CD5-AB42-D47BF7874082}" type="presOf" srcId="{23C9D40A-4A12-473E-95FD-CED530BC0DA8}" destId="{325FE17C-9CDF-4AA0-8CA8-F1FF026258BA}" srcOrd="0" destOrd="1" presId="urn:microsoft.com/office/officeart/2005/8/layout/hList1"/>
    <dgm:cxn modelId="{0FE0D662-D9AB-43F1-A275-E5ADE4C8094C}" srcId="{CA489F5A-59C2-4D80-9C22-FF828B5C9381}" destId="{8D7BCA14-1816-4522-B55C-D0D46A69122A}" srcOrd="0" destOrd="0" parTransId="{2BC77AFA-8655-46C0-8EA4-55F9DBB30EF8}" sibTransId="{32A406D6-DD95-4ACA-BF33-3FFC57964033}"/>
    <dgm:cxn modelId="{8C7D8356-233B-4ABA-9D62-D767C871BCE0}" type="presOf" srcId="{8D7BCA14-1816-4522-B55C-D0D46A69122A}" destId="{E8856CA2-BF68-4C85-9D73-3D7D03244653}" srcOrd="0" destOrd="0" presId="urn:microsoft.com/office/officeart/2005/8/layout/hList1"/>
    <dgm:cxn modelId="{8AC8589F-F8A3-4867-B6E3-3922527D3344}" srcId="{F93E0624-CE97-4C1F-A4C7-C2435785C836}" destId="{BE95F008-7D65-47EC-B87A-0BED4B283805}" srcOrd="1" destOrd="0" parTransId="{FA1F1C77-E123-420E-B85C-E1DDE7E7EA03}" sibTransId="{D991BB4A-E185-4635-A022-B4A1E1ABD5D2}"/>
    <dgm:cxn modelId="{E11876CD-BC05-4AAD-903F-54C03295DE15}" type="presOf" srcId="{F93E0624-CE97-4C1F-A4C7-C2435785C836}" destId="{03053EFB-B872-4BD3-B86B-9A41610614F0}" srcOrd="0" destOrd="0" presId="urn:microsoft.com/office/officeart/2005/8/layout/hList1"/>
    <dgm:cxn modelId="{CAE6C90A-7988-46A8-A7BE-234511FA93F4}" type="presOf" srcId="{1FC2EF1D-5A96-4D92-BB77-DE33868DF1C1}" destId="{E8856CA2-BF68-4C85-9D73-3D7D03244653}" srcOrd="0" destOrd="1" presId="urn:microsoft.com/office/officeart/2005/8/layout/hList1"/>
    <dgm:cxn modelId="{65C6FF05-A0D3-4742-8AA4-51469B5034A7}" type="presOf" srcId="{4E762B19-FF7F-4CEE-ABF3-DC19DFE4A80E}" destId="{325FE17C-9CDF-4AA0-8CA8-F1FF026258BA}" srcOrd="0" destOrd="0" presId="urn:microsoft.com/office/officeart/2005/8/layout/hList1"/>
    <dgm:cxn modelId="{66087F82-6889-4085-A151-1BDA17519CBB}" srcId="{BE95F008-7D65-47EC-B87A-0BED4B283805}" destId="{23C9D40A-4A12-473E-95FD-CED530BC0DA8}" srcOrd="1" destOrd="0" parTransId="{13BB9E9C-8E97-404F-8946-325FB3873085}" sibTransId="{ADD8378F-9432-437D-BE9D-407843B81882}"/>
    <dgm:cxn modelId="{4913380E-9C13-4C82-867D-CEF116236D28}" srcId="{F93E0624-CE97-4C1F-A4C7-C2435785C836}" destId="{CA489F5A-59C2-4D80-9C22-FF828B5C9381}" srcOrd="0" destOrd="0" parTransId="{A2DE2127-000A-4431-9793-1C39BD0711F0}" sibTransId="{EDD9FA84-9FE5-4D11-B186-7FD579068AD2}"/>
    <dgm:cxn modelId="{42E78D55-6CF0-4D21-A739-7C9AED55F918}" type="presParOf" srcId="{03053EFB-B872-4BD3-B86B-9A41610614F0}" destId="{8F0BE480-00C0-4C67-9035-A7E340163262}" srcOrd="0" destOrd="0" presId="urn:microsoft.com/office/officeart/2005/8/layout/hList1"/>
    <dgm:cxn modelId="{43AA5C57-3188-4FD1-9100-FB056698D31D}" type="presParOf" srcId="{8F0BE480-00C0-4C67-9035-A7E340163262}" destId="{A90FC655-AA22-47BE-91EB-B9F044E7A097}" srcOrd="0" destOrd="0" presId="urn:microsoft.com/office/officeart/2005/8/layout/hList1"/>
    <dgm:cxn modelId="{6921F2F9-39D6-43CF-962C-99B055635986}" type="presParOf" srcId="{8F0BE480-00C0-4C67-9035-A7E340163262}" destId="{E8856CA2-BF68-4C85-9D73-3D7D03244653}" srcOrd="1" destOrd="0" presId="urn:microsoft.com/office/officeart/2005/8/layout/hList1"/>
    <dgm:cxn modelId="{C7C4C666-1B26-4B68-A119-607C1D0C3878}" type="presParOf" srcId="{03053EFB-B872-4BD3-B86B-9A41610614F0}" destId="{1ED7A78F-F3BC-46D5-8A51-E5F97F8E1648}" srcOrd="1" destOrd="0" presId="urn:microsoft.com/office/officeart/2005/8/layout/hList1"/>
    <dgm:cxn modelId="{9F9F5939-6E64-4C58-9FD5-3EABE2AA685B}" type="presParOf" srcId="{03053EFB-B872-4BD3-B86B-9A41610614F0}" destId="{EE42E7BA-8600-4EEE-BA02-4721D596BC11}" srcOrd="2" destOrd="0" presId="urn:microsoft.com/office/officeart/2005/8/layout/hList1"/>
    <dgm:cxn modelId="{81580DD1-45AF-41E2-8B4A-E2408F0BF9D2}" type="presParOf" srcId="{EE42E7BA-8600-4EEE-BA02-4721D596BC11}" destId="{3A7AD2C4-AE53-4CE1-A422-ADF4A2A5B429}" srcOrd="0" destOrd="0" presId="urn:microsoft.com/office/officeart/2005/8/layout/hList1"/>
    <dgm:cxn modelId="{4F0A86FA-2EAD-4994-94D8-F8EAF7E5EB80}" type="presParOf" srcId="{EE42E7BA-8600-4EEE-BA02-4721D596BC11}" destId="{325FE17C-9CDF-4AA0-8CA8-F1FF026258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6FDB4-16D8-4A77-AD9F-BC7145878709}">
      <dsp:nvSpPr>
        <dsp:cNvPr id="0" name=""/>
        <dsp:cNvSpPr/>
      </dsp:nvSpPr>
      <dsp:spPr>
        <a:xfrm>
          <a:off x="1684" y="16919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Analiza danych zastanych </a:t>
          </a:r>
          <a:endParaRPr lang="pl-PL" sz="1600" b="0" kern="1200" dirty="0"/>
        </a:p>
      </dsp:txBody>
      <dsp:txXfrm>
        <a:off x="1684" y="16919"/>
        <a:ext cx="2664383" cy="1285992"/>
      </dsp:txXfrm>
    </dsp:sp>
    <dsp:sp modelId="{BEC5C6D8-8A0E-41BB-9335-AEC35B6AC90A}">
      <dsp:nvSpPr>
        <dsp:cNvPr id="0" name=""/>
        <dsp:cNvSpPr/>
      </dsp:nvSpPr>
      <dsp:spPr>
        <a:xfrm>
          <a:off x="2913021" y="0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Analiza porównawcza dokumentacji stosowanej </a:t>
          </a:r>
          <a:br>
            <a:rPr lang="pl-PL" sz="1600" b="0" kern="1200" dirty="0" smtClean="0"/>
          </a:br>
          <a:r>
            <a:rPr lang="pl-PL" sz="1600" b="0" kern="1200" dirty="0" smtClean="0"/>
            <a:t>w ramach naborów</a:t>
          </a:r>
          <a:endParaRPr lang="pl-PL" sz="1600" b="0" kern="1200" dirty="0"/>
        </a:p>
      </dsp:txBody>
      <dsp:txXfrm>
        <a:off x="2913021" y="0"/>
        <a:ext cx="2664383" cy="1285992"/>
      </dsp:txXfrm>
    </dsp:sp>
    <dsp:sp modelId="{23610F15-17BD-4797-BE0D-EF9E9B7BAA34}">
      <dsp:nvSpPr>
        <dsp:cNvPr id="0" name=""/>
        <dsp:cNvSpPr/>
      </dsp:nvSpPr>
      <dsp:spPr>
        <a:xfrm>
          <a:off x="5759115" y="16919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Indywidualne wywiady pogłębione (IDI) </a:t>
          </a:r>
          <a:r>
            <a:rPr lang="pl-PL" sz="1600" kern="1200" dirty="0" smtClean="0"/>
            <a:t>z przedstawicielami IZ i IP RPO WSL oraz IP ZIT/RIT RPO WSL</a:t>
          </a:r>
          <a:endParaRPr lang="pl-PL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(n=20)</a:t>
          </a:r>
          <a:endParaRPr lang="pl-PL" sz="1600" b="0" kern="1200" dirty="0"/>
        </a:p>
      </dsp:txBody>
      <dsp:txXfrm>
        <a:off x="5759115" y="16919"/>
        <a:ext cx="2664383" cy="1285992"/>
      </dsp:txXfrm>
    </dsp:sp>
    <dsp:sp modelId="{0AC1980C-C8E0-40E5-8A67-20A1FF20090A}">
      <dsp:nvSpPr>
        <dsp:cNvPr id="0" name=""/>
        <dsp:cNvSpPr/>
      </dsp:nvSpPr>
      <dsp:spPr>
        <a:xfrm>
          <a:off x="1684" y="1517243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Indywidualne wywiady telefoniczny(ITI)</a:t>
          </a:r>
          <a:br>
            <a:rPr lang="pl-PL" sz="1600" b="0" kern="1200" dirty="0" smtClean="0"/>
          </a:br>
          <a:r>
            <a:rPr lang="pl-PL" sz="1600" b="0" kern="1200" dirty="0" smtClean="0"/>
            <a:t>z przedstawicielami firm doradczych (n=8)</a:t>
          </a:r>
          <a:endParaRPr lang="pl-PL" sz="1600" b="0" kern="1200" dirty="0"/>
        </a:p>
      </dsp:txBody>
      <dsp:txXfrm>
        <a:off x="1684" y="1517243"/>
        <a:ext cx="2664383" cy="1285992"/>
      </dsp:txXfrm>
    </dsp:sp>
    <dsp:sp modelId="{919DA2D1-B679-4AE3-B029-5ABECC5BD7AF}">
      <dsp:nvSpPr>
        <dsp:cNvPr id="0" name=""/>
        <dsp:cNvSpPr/>
      </dsp:nvSpPr>
      <dsp:spPr>
        <a:xfrm>
          <a:off x="2880400" y="1517243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Wywiady Telefoniczne (CATI) z beneficjentami i podmiotami aplikującymi w ramach </a:t>
          </a:r>
          <a:r>
            <a:rPr lang="pl-PL" sz="1600" kern="1200" dirty="0" smtClean="0"/>
            <a:t>RPO WSL 2014-2020</a:t>
          </a:r>
          <a:r>
            <a:rPr lang="pl-PL" sz="1600" b="0" kern="1200" dirty="0" smtClean="0"/>
            <a:t> (n=300) </a:t>
          </a:r>
          <a:endParaRPr lang="pl-PL" sz="1600" b="0" kern="1200" dirty="0"/>
        </a:p>
      </dsp:txBody>
      <dsp:txXfrm>
        <a:off x="2880400" y="1517243"/>
        <a:ext cx="2664383" cy="1285992"/>
      </dsp:txXfrm>
    </dsp:sp>
    <dsp:sp modelId="{BAEB0941-9130-43B6-A938-E84ED1D28BAC}">
      <dsp:nvSpPr>
        <dsp:cNvPr id="0" name=""/>
        <dsp:cNvSpPr/>
      </dsp:nvSpPr>
      <dsp:spPr>
        <a:xfrm>
          <a:off x="5759115" y="1517243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Zogniskowane wywiady grupowe (FGI) </a:t>
          </a:r>
          <a:br>
            <a:rPr lang="pl-PL" sz="1600" b="0" kern="1200" dirty="0" smtClean="0"/>
          </a:br>
          <a:r>
            <a:rPr lang="pl-PL" sz="1600" b="0" kern="1200" dirty="0" smtClean="0"/>
            <a:t>z ekspertami oceniającymi wnioski o dofinansowanie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(13 sesji)</a:t>
          </a:r>
          <a:endParaRPr lang="pl-PL" sz="1600" b="0" kern="1200" dirty="0"/>
        </a:p>
      </dsp:txBody>
      <dsp:txXfrm>
        <a:off x="5759115" y="1517243"/>
        <a:ext cx="2664383" cy="1285992"/>
      </dsp:txXfrm>
    </dsp:sp>
    <dsp:sp modelId="{00001C9F-2BFE-4FC4-AA94-859882E1F0EF}">
      <dsp:nvSpPr>
        <dsp:cNvPr id="0" name=""/>
        <dsp:cNvSpPr/>
      </dsp:nvSpPr>
      <dsp:spPr>
        <a:xfrm>
          <a:off x="2880400" y="3017568"/>
          <a:ext cx="2664383" cy="1285992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Walidacja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kryteriów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oceny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projektów</a:t>
          </a:r>
          <a:r>
            <a:rPr lang="en-US" sz="1600" b="0" kern="1200" dirty="0" smtClean="0"/>
            <a:t> </a:t>
          </a:r>
          <a:endParaRPr lang="pl-PL" sz="1600" b="0" kern="1200" dirty="0"/>
        </a:p>
      </dsp:txBody>
      <dsp:txXfrm>
        <a:off x="2880400" y="3017568"/>
        <a:ext cx="2664383" cy="1285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3FCE-DEB7-4789-8DFE-5E87A4FFCB5E}">
      <dsp:nvSpPr>
        <dsp:cNvPr id="0" name=""/>
        <dsp:cNvSpPr/>
      </dsp:nvSpPr>
      <dsp:spPr>
        <a:xfrm>
          <a:off x="40" y="32675"/>
          <a:ext cx="3883012" cy="344118"/>
        </a:xfrm>
        <a:prstGeom prst="rect">
          <a:avLst/>
        </a:prstGeom>
        <a:solidFill>
          <a:srgbClr val="701C2A"/>
        </a:solidFill>
        <a:ln w="25400" cap="flat" cmpd="sng" algn="ctr">
          <a:solidFill>
            <a:srgbClr val="701C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Rok 2015</a:t>
          </a:r>
          <a:endParaRPr lang="pl-PL" sz="1600" b="1" kern="1200" dirty="0"/>
        </a:p>
      </dsp:txBody>
      <dsp:txXfrm>
        <a:off x="40" y="32675"/>
        <a:ext cx="3883012" cy="344118"/>
      </dsp:txXfrm>
    </dsp:sp>
    <dsp:sp modelId="{29624D1B-9061-47F5-B792-ACA3E7C83674}">
      <dsp:nvSpPr>
        <dsp:cNvPr id="0" name=""/>
        <dsp:cNvSpPr/>
      </dsp:nvSpPr>
      <dsp:spPr>
        <a:xfrm>
          <a:off x="40" y="361653"/>
          <a:ext cx="3883012" cy="3077831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3 wersje harmonogramu naboru wniosków,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przewidziano nabory dla 53 Działań/Poddziałań,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nie przewidziano naborów dla 71 Działań/Poddziałań,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dla większości termin rozpoczęcia został określony na IV kwartał 2015 roku.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40" y="361653"/>
        <a:ext cx="3883012" cy="3077831"/>
      </dsp:txXfrm>
    </dsp:sp>
    <dsp:sp modelId="{E7047AC2-98C8-451E-969F-EB05CE2EAF32}">
      <dsp:nvSpPr>
        <dsp:cNvPr id="0" name=""/>
        <dsp:cNvSpPr/>
      </dsp:nvSpPr>
      <dsp:spPr>
        <a:xfrm>
          <a:off x="4426674" y="32675"/>
          <a:ext cx="3883012" cy="344118"/>
        </a:xfrm>
        <a:prstGeom prst="rect">
          <a:avLst/>
        </a:prstGeom>
        <a:solidFill>
          <a:srgbClr val="701C2A"/>
        </a:solidFill>
        <a:ln w="25400" cap="flat" cmpd="sng" algn="ctr">
          <a:solidFill>
            <a:srgbClr val="701C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Rok 2016</a:t>
          </a:r>
          <a:endParaRPr lang="pl-PL" sz="1600" b="1" kern="1200" dirty="0"/>
        </a:p>
      </dsp:txBody>
      <dsp:txXfrm>
        <a:off x="4426674" y="32675"/>
        <a:ext cx="3883012" cy="344118"/>
      </dsp:txXfrm>
    </dsp:sp>
    <dsp:sp modelId="{5E41E9CD-6740-4B7C-BFAB-9B3996A94010}">
      <dsp:nvSpPr>
        <dsp:cNvPr id="0" name=""/>
        <dsp:cNvSpPr/>
      </dsp:nvSpPr>
      <dsp:spPr>
        <a:xfrm>
          <a:off x="4426674" y="361653"/>
          <a:ext cx="3883012" cy="3077831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4 wersje harmonogramu naboru wniosków,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przewidziano nabory dla 110 Działań/Poddziałań,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nie przewidziano naborów dla 12 Działań/Poddziałań,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zaplanowanie w 24 przypadkach więcej niż jednego naboru,</a:t>
          </a:r>
          <a:endParaRPr lang="pl-PL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bg1"/>
              </a:solidFill>
            </a:rPr>
            <a:t>na ostatnie 3 miesiące roku zaplanowano aż 40,7% naborów, a jednocześnie </a:t>
          </a:r>
          <a:br>
            <a:rPr lang="pl-PL" sz="1600" kern="1200" dirty="0" smtClean="0">
              <a:solidFill>
                <a:schemeClr val="bg1"/>
              </a:solidFill>
            </a:rPr>
          </a:br>
          <a:r>
            <a:rPr lang="pl-PL" sz="1600" kern="1200" dirty="0" smtClean="0">
              <a:solidFill>
                <a:schemeClr val="bg1"/>
              </a:solidFill>
            </a:rPr>
            <a:t>w drugiej połowie – blisko 2/3 wszystkich naborów (65,9%).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4426674" y="361653"/>
        <a:ext cx="3883012" cy="3077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5B3EF-C241-4BBA-9C8E-BC27D9ECE97F}">
      <dsp:nvSpPr>
        <dsp:cNvPr id="0" name=""/>
        <dsp:cNvSpPr/>
      </dsp:nvSpPr>
      <dsp:spPr>
        <a:xfrm>
          <a:off x="0" y="182737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91DF7-66B0-4F84-9F14-242E7EFBC25E}">
      <dsp:nvSpPr>
        <dsp:cNvPr id="0" name=""/>
        <dsp:cNvSpPr/>
      </dsp:nvSpPr>
      <dsp:spPr>
        <a:xfrm>
          <a:off x="158340" y="3779"/>
          <a:ext cx="3152636" cy="415117"/>
        </a:xfrm>
        <a:prstGeom prst="round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„sezonowość”</a:t>
          </a:r>
          <a:endParaRPr lang="pl-PL" sz="1400" kern="1200" dirty="0"/>
        </a:p>
      </dsp:txBody>
      <dsp:txXfrm>
        <a:off x="178604" y="24043"/>
        <a:ext cx="3112108" cy="374589"/>
      </dsp:txXfrm>
    </dsp:sp>
    <dsp:sp modelId="{EFC20E3A-C06C-4D3A-8BAE-0AAF6F9B6F4B}">
      <dsp:nvSpPr>
        <dsp:cNvPr id="0" name=""/>
        <dsp:cNvSpPr/>
      </dsp:nvSpPr>
      <dsp:spPr>
        <a:xfrm>
          <a:off x="0" y="851294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986F1-1467-40BB-A0E7-042AEFE77CFA}">
      <dsp:nvSpPr>
        <dsp:cNvPr id="0" name=""/>
        <dsp:cNvSpPr/>
      </dsp:nvSpPr>
      <dsp:spPr>
        <a:xfrm>
          <a:off x="162060" y="672337"/>
          <a:ext cx="3150129" cy="415117"/>
        </a:xfrm>
        <a:prstGeom prst="round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powiązanie funkcjonalne określonych projektów</a:t>
          </a:r>
          <a:endParaRPr lang="pl-PL" sz="1400" kern="1200" dirty="0"/>
        </a:p>
      </dsp:txBody>
      <dsp:txXfrm>
        <a:off x="182324" y="692601"/>
        <a:ext cx="3109601" cy="374589"/>
      </dsp:txXfrm>
    </dsp:sp>
    <dsp:sp modelId="{AF6E912F-B8C0-4309-A798-C63B1D79F676}">
      <dsp:nvSpPr>
        <dsp:cNvPr id="0" name=""/>
        <dsp:cNvSpPr/>
      </dsp:nvSpPr>
      <dsp:spPr>
        <a:xfrm>
          <a:off x="0" y="1469008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7286B-B2ED-47E6-AB4F-2F3FC07E87C7}">
      <dsp:nvSpPr>
        <dsp:cNvPr id="0" name=""/>
        <dsp:cNvSpPr/>
      </dsp:nvSpPr>
      <dsp:spPr>
        <a:xfrm>
          <a:off x="157693" y="1340894"/>
          <a:ext cx="3153862" cy="360493"/>
        </a:xfrm>
        <a:prstGeom prst="round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formuła ZIT/RIT</a:t>
          </a:r>
          <a:endParaRPr lang="pl-PL" sz="1400" kern="1200" dirty="0"/>
        </a:p>
      </dsp:txBody>
      <dsp:txXfrm>
        <a:off x="175291" y="1358492"/>
        <a:ext cx="3118666" cy="325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7109-21E0-4B3A-B718-44394410B034}">
      <dsp:nvSpPr>
        <dsp:cNvPr id="0" name=""/>
        <dsp:cNvSpPr/>
      </dsp:nvSpPr>
      <dsp:spPr>
        <a:xfrm>
          <a:off x="205900" y="100865"/>
          <a:ext cx="2616655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 przypadku RPO WSL 2014-2020 </a:t>
          </a:r>
          <a:r>
            <a:rPr lang="pl-PL" sz="1400" b="1" kern="1200" dirty="0" smtClean="0"/>
            <a:t>mamy do czynienia ze zdolnością kryteriów wyboru do identyfikacji </a:t>
          </a:r>
          <a:br>
            <a:rPr lang="pl-PL" sz="1400" b="1" kern="1200" dirty="0" smtClean="0"/>
          </a:br>
          <a:r>
            <a:rPr lang="pl-PL" sz="1400" b="1" kern="1200" dirty="0" smtClean="0"/>
            <a:t>i selekcji projektów innowacyjnych.</a:t>
          </a:r>
          <a:endParaRPr lang="pl-PL" sz="1400" b="1" kern="1200" dirty="0"/>
        </a:p>
      </dsp:txBody>
      <dsp:txXfrm>
        <a:off x="205900" y="100865"/>
        <a:ext cx="2616655" cy="1996827"/>
      </dsp:txXfrm>
    </dsp:sp>
    <dsp:sp modelId="{09695E5B-E582-4179-B77F-A5B7BEF16FC3}">
      <dsp:nvSpPr>
        <dsp:cNvPr id="0" name=""/>
        <dsp:cNvSpPr/>
      </dsp:nvSpPr>
      <dsp:spPr>
        <a:xfrm>
          <a:off x="3084222" y="100865"/>
          <a:ext cx="2616655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Dotyczy to głównie: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Osi Priorytetowej I Nowoczesna gospodarka </a:t>
          </a:r>
          <a:r>
            <a:rPr lang="pl-PL" sz="1400" kern="1200" dirty="0" smtClean="0"/>
            <a:t>i </a:t>
          </a:r>
          <a:r>
            <a:rPr lang="pl-PL" sz="1400" b="1" kern="1200" dirty="0" smtClean="0"/>
            <a:t>III Konkurencyjność MŚP.</a:t>
          </a:r>
          <a:endParaRPr lang="pl-PL" sz="1400" b="1" kern="1200" dirty="0"/>
        </a:p>
      </dsp:txBody>
      <dsp:txXfrm>
        <a:off x="3084222" y="100865"/>
        <a:ext cx="2616655" cy="1996827"/>
      </dsp:txXfrm>
    </dsp:sp>
    <dsp:sp modelId="{37557B06-E041-4A20-8117-AB5BF5B9E6B4}">
      <dsp:nvSpPr>
        <dsp:cNvPr id="0" name=""/>
        <dsp:cNvSpPr/>
      </dsp:nvSpPr>
      <dsp:spPr>
        <a:xfrm>
          <a:off x="5962543" y="100865"/>
          <a:ext cx="2616655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 </a:t>
          </a:r>
          <a:r>
            <a:rPr lang="pl-PL" sz="1400" b="1" kern="1200" dirty="0" smtClean="0"/>
            <a:t>innych obszarach </a:t>
          </a:r>
          <a:r>
            <a:rPr lang="pl-PL" sz="1400" kern="1200" dirty="0" smtClean="0"/>
            <a:t>wsparcia </a:t>
          </a:r>
          <a:br>
            <a:rPr lang="pl-PL" sz="1400" kern="1200" dirty="0" smtClean="0"/>
          </a:br>
          <a:r>
            <a:rPr lang="pl-PL" sz="1400" kern="1200" dirty="0" smtClean="0"/>
            <a:t>w ramach EFRR </a:t>
          </a:r>
          <a:r>
            <a:rPr lang="pl-PL" sz="1400" b="1" kern="1200" dirty="0" smtClean="0"/>
            <a:t>zagadnienia dotyczące </a:t>
          </a:r>
          <a:r>
            <a:rPr lang="pl-PL" sz="1400" b="1" kern="1200" smtClean="0"/>
            <a:t>innowacyjności mają raczej charakter dodatkowy</a:t>
          </a:r>
          <a:r>
            <a:rPr lang="pl-PL" sz="1400" kern="1200" dirty="0" smtClean="0"/>
            <a:t>.</a:t>
          </a:r>
          <a:endParaRPr lang="pl-PL" sz="1400" kern="1200" dirty="0"/>
        </a:p>
      </dsp:txBody>
      <dsp:txXfrm>
        <a:off x="5962543" y="100865"/>
        <a:ext cx="2616655" cy="1996827"/>
      </dsp:txXfrm>
    </dsp:sp>
    <dsp:sp modelId="{CB196AA6-DD55-45B2-81F6-822A4D28912A}">
      <dsp:nvSpPr>
        <dsp:cNvPr id="0" name=""/>
        <dsp:cNvSpPr/>
      </dsp:nvSpPr>
      <dsp:spPr>
        <a:xfrm>
          <a:off x="191653" y="2359358"/>
          <a:ext cx="2616655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 przypadku EFS zagadnienie innowacyjności odwołuje się raczej do </a:t>
          </a:r>
          <a:r>
            <a:rPr lang="pl-PL" sz="1400" b="1" kern="1200" dirty="0" smtClean="0"/>
            <a:t>ewentualnego wykorzystania rozwiązań innowacyjnych niż ich wypracowywania w projekcie</a:t>
          </a:r>
          <a:r>
            <a:rPr lang="pl-PL" sz="1400" kern="1200" dirty="0" smtClean="0"/>
            <a:t>.</a:t>
          </a:r>
          <a:endParaRPr lang="pl-PL" sz="1400" kern="1200" dirty="0"/>
        </a:p>
      </dsp:txBody>
      <dsp:txXfrm>
        <a:off x="191653" y="2359358"/>
        <a:ext cx="2616655" cy="1996827"/>
      </dsp:txXfrm>
    </dsp:sp>
    <dsp:sp modelId="{91107878-82FD-4D8F-8B2C-15C6664B143B}">
      <dsp:nvSpPr>
        <dsp:cNvPr id="0" name=""/>
        <dsp:cNvSpPr/>
      </dsp:nvSpPr>
      <dsp:spPr>
        <a:xfrm>
          <a:off x="2880450" y="2359358"/>
          <a:ext cx="3024199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Zidentyfikowany stan rzeczy ocenić należy jako </a:t>
          </a:r>
          <a:r>
            <a:rPr lang="pl-PL" sz="1400" b="1" kern="1200" dirty="0" smtClean="0"/>
            <a:t>funkcjonalny </a:t>
          </a:r>
          <a:br>
            <a:rPr lang="pl-PL" sz="1400" b="1" kern="1200" dirty="0" smtClean="0"/>
          </a:br>
          <a:r>
            <a:rPr lang="pl-PL" sz="1400" b="1" kern="1200" dirty="0" smtClean="0"/>
            <a:t>i uzasadniony celami interwencji </a:t>
          </a:r>
          <a:br>
            <a:rPr lang="pl-PL" sz="1400" b="1" kern="1200" dirty="0" smtClean="0"/>
          </a:br>
          <a:r>
            <a:rPr lang="pl-PL" sz="1400" b="1" kern="1200" dirty="0" smtClean="0"/>
            <a:t>w RPO WSL 2014-2020</a:t>
          </a:r>
          <a:r>
            <a:rPr lang="pl-PL" sz="1400" kern="1200" dirty="0" smtClean="0"/>
            <a:t>, gdzie </a:t>
          </a:r>
          <a:r>
            <a:rPr lang="pl-PL" sz="1400" b="1" kern="1200" dirty="0" smtClean="0"/>
            <a:t>kwestia innowacyjności jest szczególnie akcentowana właśnie </a:t>
          </a:r>
          <a:br>
            <a:rPr lang="pl-PL" sz="1400" b="1" kern="1200" dirty="0" smtClean="0"/>
          </a:br>
          <a:r>
            <a:rPr lang="pl-PL" sz="1400" b="1" kern="1200" dirty="0" smtClean="0"/>
            <a:t>w tych obszarach, w których znajduje następnie odzwierciedlenie </a:t>
          </a:r>
          <a:br>
            <a:rPr lang="pl-PL" sz="1400" b="1" kern="1200" dirty="0" smtClean="0"/>
          </a:br>
          <a:r>
            <a:rPr lang="pl-PL" sz="1400" b="1" kern="1200" dirty="0" smtClean="0"/>
            <a:t>w kryteriach wyboru projektu</a:t>
          </a:r>
          <a:r>
            <a:rPr lang="pl-PL" sz="1400" kern="1200" dirty="0" smtClean="0"/>
            <a:t>.</a:t>
          </a:r>
          <a:endParaRPr lang="pl-PL" sz="1400" kern="1200" dirty="0"/>
        </a:p>
      </dsp:txBody>
      <dsp:txXfrm>
        <a:off x="2880450" y="2359358"/>
        <a:ext cx="3024199" cy="1996827"/>
      </dsp:txXfrm>
    </dsp:sp>
    <dsp:sp modelId="{1154ED75-7A92-494B-ADE6-7BF864FCBDEE}">
      <dsp:nvSpPr>
        <dsp:cNvPr id="0" name=""/>
        <dsp:cNvSpPr/>
      </dsp:nvSpPr>
      <dsp:spPr>
        <a:xfrm>
          <a:off x="5976660" y="2359358"/>
          <a:ext cx="2616655" cy="1996827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Sytuacja ta wpisuje się w konkluzje pojawiające się w badaniu jakościowym, gdzie zwracano uwagę, że </a:t>
          </a:r>
          <a:r>
            <a:rPr lang="pl-PL" sz="1400" b="1" kern="1200" dirty="0" smtClean="0"/>
            <a:t>innowacyjność projektu nie powinna być traktowana jako cel nadrzędny </a:t>
          </a:r>
          <a:br>
            <a:rPr lang="pl-PL" sz="1400" b="1" kern="1200" dirty="0" smtClean="0"/>
          </a:br>
          <a:r>
            <a:rPr lang="pl-PL" sz="1400" b="1" kern="1200" dirty="0" smtClean="0"/>
            <a:t>i uniwersalny i raczej należy ją premiować punktowo / sektorowo.</a:t>
          </a:r>
          <a:endParaRPr lang="pl-PL" sz="1400" b="1" kern="1200" dirty="0"/>
        </a:p>
      </dsp:txBody>
      <dsp:txXfrm>
        <a:off x="5976660" y="2359358"/>
        <a:ext cx="2616655" cy="1996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FC655-AA22-47BE-91EB-B9F044E7A097}">
      <dsp:nvSpPr>
        <dsp:cNvPr id="0" name=""/>
        <dsp:cNvSpPr/>
      </dsp:nvSpPr>
      <dsp:spPr>
        <a:xfrm>
          <a:off x="41" y="34665"/>
          <a:ext cx="3936847" cy="403200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EFS</a:t>
          </a:r>
          <a:endParaRPr lang="pl-PL" sz="1400" b="1" kern="1200" dirty="0"/>
        </a:p>
      </dsp:txBody>
      <dsp:txXfrm>
        <a:off x="41" y="34665"/>
        <a:ext cx="3936847" cy="403200"/>
      </dsp:txXfrm>
    </dsp:sp>
    <dsp:sp modelId="{E8856CA2-BF68-4C85-9D73-3D7D03244653}">
      <dsp:nvSpPr>
        <dsp:cNvPr id="0" name=""/>
        <dsp:cNvSpPr/>
      </dsp:nvSpPr>
      <dsp:spPr>
        <a:xfrm>
          <a:off x="41" y="437865"/>
          <a:ext cx="3936847" cy="4063972"/>
        </a:xfrm>
        <a:prstGeom prst="rect">
          <a:avLst/>
        </a:prstGeom>
        <a:solidFill>
          <a:srgbClr val="A6A6A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/>
              </a:solidFill>
            </a:rPr>
            <a:t>na etapie oceny merytorycznej stosuje się kryteria horyzontalne – weryfikowana jest zgodność projektu z zasadami horyzontalnymi, ze szczególnym uwzględnieniem zgodności projektu 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z zasadą równości i niedyskryminacji oraz zgodności projektu z zasadą równości szans kobiet 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i mężczyzn oraz niedyskryminacji;</a:t>
          </a:r>
          <a:endParaRPr lang="pl-PL" sz="1400" kern="1200" dirty="0">
            <a:solidFill>
              <a:schemeClr val="bg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/>
              </a:solidFill>
            </a:rPr>
            <a:t>realizacja polityk horyzontalnych odbywa się także w przypadku szczegółowych /specyficznych kryteriów wyboru projektów w wybranych Działaniach / Poddziałaniach, np. w Poddziałaniu 8.2.3 Wsparcie dla przedsiębiorców i ich pracowników w zakresie rozwoju przedsiębiorstwa – konkurs, 11.4.3 Kształcenie ustawiczne- konkurs, czy Działaniu 11.3 Dostosowanie oferty kształcenia zawodowego do potrzeb lokalnego rynku pracy – kształcenie zawodowe osób dorosłych. 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41" y="437865"/>
        <a:ext cx="3936847" cy="4063972"/>
      </dsp:txXfrm>
    </dsp:sp>
    <dsp:sp modelId="{3A7AD2C4-AE53-4CE1-A422-ADF4A2A5B429}">
      <dsp:nvSpPr>
        <dsp:cNvPr id="0" name=""/>
        <dsp:cNvSpPr/>
      </dsp:nvSpPr>
      <dsp:spPr>
        <a:xfrm>
          <a:off x="4488047" y="34665"/>
          <a:ext cx="3936847" cy="403200"/>
        </a:xfrm>
        <a:prstGeom prst="rect">
          <a:avLst/>
        </a:prstGeom>
        <a:solidFill>
          <a:srgbClr val="701C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EFRR</a:t>
          </a:r>
          <a:endParaRPr lang="pl-PL" sz="1400" b="1" kern="1200" dirty="0"/>
        </a:p>
      </dsp:txBody>
      <dsp:txXfrm>
        <a:off x="4488047" y="34665"/>
        <a:ext cx="3936847" cy="403200"/>
      </dsp:txXfrm>
    </dsp:sp>
    <dsp:sp modelId="{325FE17C-9CDF-4AA0-8CA8-F1FF026258BA}">
      <dsp:nvSpPr>
        <dsp:cNvPr id="0" name=""/>
        <dsp:cNvSpPr/>
      </dsp:nvSpPr>
      <dsp:spPr>
        <a:xfrm>
          <a:off x="4488047" y="437865"/>
          <a:ext cx="3936847" cy="4063972"/>
        </a:xfrm>
        <a:prstGeom prst="rect">
          <a:avLst/>
        </a:prstGeom>
        <a:solidFill>
          <a:srgbClr val="A6A6A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/>
              </a:solidFill>
            </a:rPr>
            <a:t>kryterium dotyczące zasad horyzontalnych zaklasyfikowane zostało do katalogu kryteriów merytorycznych, mając charakter zerojedynkowy;</a:t>
          </a:r>
          <a:endParaRPr lang="pl-PL" sz="1400" kern="1200" dirty="0">
            <a:solidFill>
              <a:schemeClr val="bg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/>
              </a:solidFill>
            </a:rPr>
            <a:t>w ramach kryterium: </a:t>
          </a:r>
          <a:r>
            <a:rPr lang="pl-PL" sz="1400" i="1" kern="1200" dirty="0" smtClean="0">
              <a:solidFill>
                <a:schemeClr val="bg1"/>
              </a:solidFill>
            </a:rPr>
            <a:t>Dodatkowe efekty </a:t>
          </a:r>
          <a:r>
            <a:rPr lang="pl-PL" sz="1400" kern="1200" dirty="0" smtClean="0">
              <a:solidFill>
                <a:schemeClr val="bg1"/>
              </a:solidFill>
            </a:rPr>
            <a:t>wprowadzono premię punktową m.in. za: realizację polityk horyzontalnych, która nie wynika wprost z prawa, lecz stanowi rozwiązania dodatkowe (np. utworzenie miejsca pracy dla osoby z niepełnosprawnością), co traktować należy jako rozwiązanie wspierające ponadstandardowe działania w zakresie realizacji polityk horyzontalnych;</a:t>
          </a:r>
          <a:endParaRPr lang="pl-PL" sz="1400" kern="1200" dirty="0">
            <a:solidFill>
              <a:schemeClr val="bg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bg1"/>
              </a:solidFill>
            </a:rPr>
            <a:t>pośrednio, wpisywanie się w realizację polityk horyzontalnych realizowane jest także poprzez premiowanie w wybranych Działaniach / Poddziałaniach np. uczestnictwa osób niepełnosprawnych, czy uwzględnienia 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w projekcie rozwiązań gwarantujących lub ułatwiających dostęp do rezultatów projektu.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4488047" y="437865"/>
        <a:ext cx="3936847" cy="4063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0998" y="1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A67F1-F812-4A0E-91AB-B8514F5D90B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47565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0998" y="6447565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983B8-07FB-4B66-8064-7399C7183B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89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0998" y="1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E9C4-02E3-4E3F-8918-32EA580B6381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2487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347" y="3224371"/>
            <a:ext cx="7938770" cy="3054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0998" y="6447565"/>
            <a:ext cx="4300168" cy="339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0C1E-AE64-4CB2-AF1E-B032966B2C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2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20C1E-AE64-4CB2-AF1E-B032966B2C7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84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3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3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9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63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05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39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8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53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1241-EAC0-4FEB-A057-0F6165CA1FC4}" type="datetimeFigureOut">
              <a:rPr lang="pl-PL" smtClean="0"/>
              <a:pPr/>
              <a:t>2016-11-25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942B-666D-48CB-ABCF-52D368FA66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68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czy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80513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36513" y="4868863"/>
            <a:ext cx="9180513" cy="1223962"/>
          </a:xfrm>
          <a:prstGeom prst="rect">
            <a:avLst/>
          </a:prstGeom>
          <a:solidFill>
            <a:srgbClr val="701C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2" name="Prostokąt 6"/>
          <p:cNvSpPr>
            <a:spLocks noChangeArrowheads="1"/>
          </p:cNvSpPr>
          <p:nvPr/>
        </p:nvSpPr>
        <p:spPr bwMode="auto">
          <a:xfrm>
            <a:off x="684213" y="4943475"/>
            <a:ext cx="8208962" cy="11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50000"/>
              </a:lnSpc>
              <a:defRPr/>
            </a:pPr>
            <a:r>
              <a:rPr lang="pl-PL" altLang="pl-PL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EWALUACJA SYSTEMU WYBORU PROJEKTÓW ZE SZCZEGÓLNYM </a:t>
            </a:r>
            <a:br>
              <a:rPr lang="pl-PL" altLang="pl-PL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l-PL" altLang="pl-PL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UWZGLĘDNIENIEM KRYTERIÓW WYBORU PROJEKTÓW</a:t>
            </a:r>
          </a:p>
          <a:p>
            <a:pPr algn="r" eaLnBrk="0" hangingPunct="0">
              <a:lnSpc>
                <a:spcPct val="150000"/>
              </a:lnSpc>
              <a:defRPr/>
            </a:pPr>
            <a:endParaRPr lang="pl-PL" altLang="pl-PL" sz="1000" b="1" dirty="0">
              <a:solidFill>
                <a:srgbClr val="FFFFFF"/>
              </a:solidFill>
              <a:latin typeface="+mj-lt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-23813" y="6094413"/>
            <a:ext cx="9180513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078" name="Obraz 13" descr="S:\UMWŚL - Przystosowanie ofert szkoleniowych do potrzeb rynku pracy\Raport metodologiczny\logo_kolor_p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15888"/>
            <a:ext cx="15224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080" name="Obraz 36" descr="Raz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099175"/>
            <a:ext cx="4248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6648679"/>
            <a:ext cx="914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800" dirty="0">
                <a:solidFill>
                  <a:srgbClr val="80808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Projekt finansowany przez Unię Europejską ze środk</a:t>
            </a:r>
            <a:r>
              <a:rPr lang="pl-PL" altLang="pl-PL" sz="800" dirty="0">
                <a:solidFill>
                  <a:srgbClr val="808080"/>
                </a:solidFill>
                <a:ea typeface="Times New Roman" pitchFamily="18" charset="0"/>
                <a:cs typeface="Segoe UI" pitchFamily="34" charset="0"/>
              </a:rPr>
              <a:t>ó</a:t>
            </a:r>
            <a:r>
              <a:rPr lang="pl-PL" altLang="pl-PL" sz="800" dirty="0">
                <a:solidFill>
                  <a:srgbClr val="80808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 Europejskiego Funduszu Społecznego w ramach Regionalnego Programu Operacyjnego </a:t>
            </a:r>
            <a:r>
              <a:rPr lang="pl-PL" altLang="pl-PL" sz="800" dirty="0" smtClean="0">
                <a:solidFill>
                  <a:srgbClr val="80808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Wojew</a:t>
            </a:r>
            <a:r>
              <a:rPr lang="pl-PL" altLang="pl-PL" sz="800" dirty="0" smtClean="0">
                <a:solidFill>
                  <a:srgbClr val="808080"/>
                </a:solidFill>
                <a:ea typeface="Times New Roman" pitchFamily="18" charset="0"/>
                <a:cs typeface="Segoe UI" pitchFamily="34" charset="0"/>
              </a:rPr>
              <a:t>ó</a:t>
            </a:r>
            <a:r>
              <a:rPr lang="pl-PL" altLang="pl-PL" sz="800" dirty="0" smtClean="0">
                <a:solidFill>
                  <a:srgbClr val="80808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dztwa </a:t>
            </a:r>
            <a:r>
              <a:rPr lang="pl-PL" altLang="pl-PL" sz="800" dirty="0">
                <a:solidFill>
                  <a:srgbClr val="80808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Śląskiego na lata 2014-2020</a:t>
            </a:r>
            <a:endParaRPr lang="pl-PL" altLang="pl-PL" sz="2000" dirty="0">
              <a:ea typeface="Times New Roman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OGŁOSZENIE NABORU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60" y="1268760"/>
            <a:ext cx="6433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251520" y="1340767"/>
            <a:ext cx="2387157" cy="3240361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 smtClean="0"/>
              <a:t>15,7</a:t>
            </a:r>
            <a:r>
              <a:rPr lang="pl-PL" sz="1400" dirty="0"/>
              <a:t>% badanych dostrzega wśród dokumentów wymaganych do złożenia dokumenty zbędne. Należą do nich: deklaracje PIT, formularz pomocy </a:t>
            </a:r>
            <a:r>
              <a:rPr lang="pl-PL" sz="1400" i="1" dirty="0"/>
              <a:t>de minimis</a:t>
            </a:r>
            <a:r>
              <a:rPr lang="pl-PL" sz="1400" dirty="0"/>
              <a:t>, wpis do CEIDG, analiza </a:t>
            </a:r>
            <a:r>
              <a:rPr lang="pl-PL" sz="1400" dirty="0" smtClean="0"/>
              <a:t>finansowa, </a:t>
            </a:r>
            <a:r>
              <a:rPr lang="pl-PL" sz="1400" dirty="0"/>
              <a:t>decyzje środowiskowe, oświadczenie dotyczące wód gruntowych, pełnomocnictwo dla partnera projektu, promesa bankowa, status przedsiębiorstwa oraz zaświadczenie o niekaralności.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51520" y="4725144"/>
            <a:ext cx="86412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REKOMENDACJE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 algn="just"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Wdrożenie rozwiązań minimalizujących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ryzyka wynikające z bazowania na treści oświadczeń oraz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rozważenie możliwości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przesunięcia części wymaganej dokumentacji na etap podpisywania umowy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na etapie składania wniosku – ograniczenia się do złożenia oświadczenia). W dalszej perspektywie, i przy potwierdzonej skuteczności proponowanych działań zwiększających rzetelność i restrykcyjność składanych oświadczeń, możliwe byłoby rozważenie ewentualnego dalszego poszerzania zakresu ich obowiązywania, także na etapie podpisywania umowy. 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3038" indent="-173038" algn="just">
              <a:buFont typeface="Wingdings" pitchFamily="2" charset="2"/>
              <a:buChar char="§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wprowadzić określone modyfikacje i usprawnienia w aspekcie dostępności i treści dokumentacji konkursowej.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51520" y="4797152"/>
            <a:ext cx="8649593" cy="1944216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1" y="2117090"/>
            <a:ext cx="2016224" cy="1728192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400" dirty="0"/>
          </a:p>
        </p:txBody>
      </p:sp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WNIOSKÓW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691" y="1604090"/>
            <a:ext cx="6081145" cy="26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64518" y="2204864"/>
            <a:ext cx="2004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OPINIE  WNIOSKODAWCÓW O CZASIE NA PRZYGOTOWANIE WNIOSKU O DOFINANSOWANIE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2195736" y="2794018"/>
            <a:ext cx="647601" cy="360040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1"/>
          <a:stretch/>
        </p:blipFill>
        <p:spPr bwMode="auto">
          <a:xfrm>
            <a:off x="58705" y="4484256"/>
            <a:ext cx="9026589" cy="16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I WYBÓR PROJEKTÓW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125" y="1895979"/>
            <a:ext cx="4953915" cy="218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017126" y="1268760"/>
            <a:ext cx="4953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OPINIE WNIOSKODAWCÓW O CZASIE OCENY WNIOSKÓW O DOFINANSOWANIE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504" y="1340768"/>
            <a:ext cx="3744416" cy="4752528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b="1" dirty="0" smtClean="0"/>
              <a:t>Przyczyny </a:t>
            </a:r>
            <a:r>
              <a:rPr lang="pl-PL" sz="1400" b="1" dirty="0"/>
              <a:t>wydłużania się procedury oceny </a:t>
            </a:r>
            <a:r>
              <a:rPr lang="pl-PL" sz="1400" b="1" dirty="0" smtClean="0"/>
              <a:t>wniosków</a:t>
            </a:r>
            <a:r>
              <a:rPr lang="pl-PL" sz="1400" dirty="0" smtClean="0"/>
              <a:t>:</a:t>
            </a:r>
          </a:p>
          <a:p>
            <a:pPr marL="173038" lvl="0" indent="-173038" algn="just">
              <a:buFont typeface="Wingdings" pitchFamily="2" charset="2"/>
              <a:buChar char="§"/>
            </a:pPr>
            <a:r>
              <a:rPr lang="pl-PL" sz="1400" dirty="0"/>
              <a:t>wnoszenie przez wnioskodawców wyjaśnień do treści złożonych wniosków, przy jednoczesnym wnioskowaniu przez tychże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 </a:t>
            </a:r>
            <a:r>
              <a:rPr lang="pl-PL" sz="1400" dirty="0"/>
              <a:t>wydłużenie terminu wyznaczonego na złożenie wyjaśnień przez projektodawcę,</a:t>
            </a:r>
          </a:p>
          <a:p>
            <a:pPr marL="173038" lvl="0" indent="-173038" algn="just">
              <a:buFont typeface="Wingdings" pitchFamily="2" charset="2"/>
              <a:buChar char="§"/>
            </a:pPr>
            <a:r>
              <a:rPr lang="pl-PL" sz="1400" dirty="0"/>
              <a:t>więcej niż jednokrotne wprowadzanie korekt do wniosków o dofinansowanie na etapie oceny formalnej,</a:t>
            </a:r>
          </a:p>
          <a:p>
            <a:pPr marL="173038" lvl="0" indent="-173038" algn="just">
              <a:buFont typeface="Wingdings" pitchFamily="2" charset="2"/>
              <a:buChar char="§"/>
            </a:pPr>
            <a:r>
              <a:rPr lang="pl-PL" sz="1400" dirty="0"/>
              <a:t>realizowanie zadań z zakresu oceny merytorycznej przez tych samych ekspertów w ramach równolegle toczących się etapów oceny,</a:t>
            </a:r>
          </a:p>
          <a:p>
            <a:pPr marL="173038" lvl="0" indent="-173038" algn="just">
              <a:buFont typeface="Wingdings" pitchFamily="2" charset="2"/>
              <a:buChar char="§"/>
            </a:pPr>
            <a:r>
              <a:rPr lang="pl-PL" sz="1400" dirty="0"/>
              <a:t>konieczność powiązania merytorycznego wybranych naborów z dokumentami strategicznymi lub wytycznymi szczebla krajowego, które nie są dostępne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momencie ogłaszania naboru lub brakuje dla nich dokumentów wykonawczych,</a:t>
            </a:r>
          </a:p>
          <a:p>
            <a:pPr marL="173038" lvl="0" indent="-173038" algn="just">
              <a:buFont typeface="Wingdings" pitchFamily="2" charset="2"/>
              <a:buChar char="§"/>
            </a:pPr>
            <a:r>
              <a:rPr lang="pl-PL" sz="1400" dirty="0"/>
              <a:t>złożenie wniosków w ilości większej niż pierwotnie zakładana przez IOK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15" name="Prostokąt 14"/>
          <p:cNvSpPr/>
          <p:nvPr/>
        </p:nvSpPr>
        <p:spPr>
          <a:xfrm>
            <a:off x="3990116" y="4436616"/>
            <a:ext cx="49744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podejmować sukcesywne działania zorientowane na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skrócenie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czasu trwania procesu oceny formalnej i merytorycznej, 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AutoNum type="alphaLcParenR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ograniczenie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skali zmienności rzeczywistego czasu trwania procesu oceny (względem czasu pierwotnie planowanego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ogłoszonego).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990116" y="4437112"/>
            <a:ext cx="4939151" cy="1656184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251520" y="1588324"/>
            <a:ext cx="2160239" cy="1728192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I WYBÓR PROJEKTÓW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987" y="1175266"/>
            <a:ext cx="5598863" cy="24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23164" y="1903968"/>
            <a:ext cx="2060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OCENA CZYTELNOŚCI GRADACJI WYMAGAŃ DOTYCZĄCYCH PROJEKTÓW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2484239" y="2276872"/>
            <a:ext cx="647601" cy="360040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85001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436011" y="4941168"/>
            <a:ext cx="8280921" cy="1080120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27068" y="499517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REKOMENDACJE DOTYCZĄCE WSPARCIA EKSPERCKIEGO NA ETAPIE OCENY WNIOSKÓW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podejmować sukcesywne działania zorientowane na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usprawnienie przebiegu procesu oceny wniosków,</a:t>
            </a:r>
          </a:p>
          <a:p>
            <a:pPr marL="342900" indent="-342900" algn="just">
              <a:buAutoNum type="alphaLcParenR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podnoszenie jakości pracy ekspertów</a:t>
            </a:r>
          </a:p>
        </p:txBody>
      </p:sp>
    </p:spTree>
    <p:extLst>
      <p:ext uri="{BB962C8B-B14F-4D97-AF65-F5344CB8AC3E}">
        <p14:creationId xmlns:p14="http://schemas.microsoft.com/office/powerpoint/2010/main" val="2632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INNOWACYJNE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3" name="Obraz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965" y="2016447"/>
            <a:ext cx="5324331" cy="23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r="1" b="13417"/>
          <a:stretch/>
        </p:blipFill>
        <p:spPr bwMode="auto">
          <a:xfrm>
            <a:off x="576956" y="4544278"/>
            <a:ext cx="7959293" cy="162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39361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OCENA WPŁYWU PROCEDUR ORAZ KRYTERIÓW WYBORU PROJEKTÓW NA ZASTOSOWANIE W PROJEKCIE INNOWACYJNYCH / NOWATORSKICH ROZWIĄZAŃ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0" y="1556792"/>
            <a:ext cx="2448272" cy="2304256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KOMPLEMENTARNE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458" y="1484784"/>
            <a:ext cx="55501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251520" y="1556792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OCENA WPŁYWU PROCEDUR ORAZ KRYTERIÓW WYBORU PROJEKTÓW NA ZAPEWNIENIE KOMPLEMENTARNOŚCI PROJEKTU Z INNYMI PRZEDSIĘWZIĘCIAMI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2537520" y="2528900"/>
            <a:ext cx="647601" cy="360040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9512" y="4133979"/>
            <a:ext cx="8770337" cy="2031325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</a:rPr>
              <a:t>Specyfiką bieżącego okresu finansowania jest szczególne traktowanie powiązań pomiędzy przedsięwzięciami finansowanymi ze środków EFS i EFRR, które w ramach RPO WSL 2014-2020 dotyczy przede wszystkim następujących </a:t>
            </a:r>
            <a:r>
              <a:rPr lang="pl-PL" sz="1400" dirty="0" smtClean="0">
                <a:solidFill>
                  <a:schemeClr val="bg1"/>
                </a:solidFill>
              </a:rPr>
              <a:t>Działań: Działania </a:t>
            </a:r>
            <a:r>
              <a:rPr lang="pl-PL" sz="1400" dirty="0">
                <a:solidFill>
                  <a:schemeClr val="bg1"/>
                </a:solidFill>
              </a:rPr>
              <a:t>10.2: </a:t>
            </a:r>
            <a:r>
              <a:rPr lang="pl-PL" sz="1400" i="1" dirty="0">
                <a:solidFill>
                  <a:schemeClr val="bg1"/>
                </a:solidFill>
              </a:rPr>
              <a:t>Rozwój mieszkalnictwa socjalnego, wspomaganego i chronionego oraz infrastruktury usług społecznych</a:t>
            </a:r>
            <a:r>
              <a:rPr lang="pl-PL" sz="1400" i="1" dirty="0" smtClean="0">
                <a:solidFill>
                  <a:schemeClr val="bg1"/>
                </a:solidFill>
              </a:rPr>
              <a:t>, </a:t>
            </a:r>
            <a:r>
              <a:rPr lang="pl-PL" sz="1400" dirty="0" smtClean="0">
                <a:solidFill>
                  <a:schemeClr val="bg1"/>
                </a:solidFill>
              </a:rPr>
              <a:t>Działania </a:t>
            </a:r>
            <a:r>
              <a:rPr lang="pl-PL" sz="1400" dirty="0">
                <a:solidFill>
                  <a:schemeClr val="bg1"/>
                </a:solidFill>
              </a:rPr>
              <a:t>10.3: </a:t>
            </a:r>
            <a:r>
              <a:rPr lang="pl-PL" sz="1400" i="1" dirty="0">
                <a:solidFill>
                  <a:schemeClr val="bg1"/>
                </a:solidFill>
              </a:rPr>
              <a:t>Rewitalizacja obszarów zdegradowanych</a:t>
            </a:r>
            <a:r>
              <a:rPr lang="pl-PL" sz="1400" i="1" dirty="0" smtClean="0">
                <a:solidFill>
                  <a:schemeClr val="bg1"/>
                </a:solidFill>
              </a:rPr>
              <a:t>, </a:t>
            </a:r>
            <a:r>
              <a:rPr lang="pl-PL" sz="1400" dirty="0" smtClean="0">
                <a:solidFill>
                  <a:schemeClr val="bg1"/>
                </a:solidFill>
              </a:rPr>
              <a:t>Działania </a:t>
            </a:r>
            <a:r>
              <a:rPr lang="pl-PL" sz="1400" dirty="0">
                <a:solidFill>
                  <a:schemeClr val="bg1"/>
                </a:solidFill>
              </a:rPr>
              <a:t>12.1: </a:t>
            </a:r>
            <a:r>
              <a:rPr lang="pl-PL" sz="1400" i="1" dirty="0">
                <a:solidFill>
                  <a:schemeClr val="bg1"/>
                </a:solidFill>
              </a:rPr>
              <a:t>Infrastruktura wychowania </a:t>
            </a:r>
            <a:r>
              <a:rPr lang="pl-PL" sz="1400" i="1" dirty="0" smtClean="0">
                <a:solidFill>
                  <a:schemeClr val="bg1"/>
                </a:solidFill>
              </a:rPr>
              <a:t>przedszkolnego </a:t>
            </a:r>
            <a:r>
              <a:rPr lang="pl-PL" sz="1400" dirty="0" smtClean="0">
                <a:solidFill>
                  <a:schemeClr val="bg1"/>
                </a:solidFill>
              </a:rPr>
              <a:t>oraz</a:t>
            </a:r>
            <a:r>
              <a:rPr lang="pl-PL" sz="1400" i="1" dirty="0" smtClean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Działania </a:t>
            </a:r>
            <a:r>
              <a:rPr lang="pl-PL" sz="1400" dirty="0">
                <a:solidFill>
                  <a:schemeClr val="bg1"/>
                </a:solidFill>
              </a:rPr>
              <a:t>12.2: </a:t>
            </a:r>
            <a:r>
              <a:rPr lang="pl-PL" sz="1400" i="1" dirty="0">
                <a:solidFill>
                  <a:schemeClr val="bg1"/>
                </a:solidFill>
              </a:rPr>
              <a:t>Infrastruktura kształcenia zawodowego.</a:t>
            </a:r>
            <a:endParaRPr lang="pl-PL" sz="1400" dirty="0">
              <a:solidFill>
                <a:schemeClr val="bg1"/>
              </a:solidFill>
            </a:endParaRP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Sytuacja ta wymaga podejmowania dwojakiego rodzaju działań. Po pierwsze, </a:t>
            </a:r>
            <a:r>
              <a:rPr lang="pl-PL" sz="1400" b="1" dirty="0">
                <a:solidFill>
                  <a:schemeClr val="bg1"/>
                </a:solidFill>
              </a:rPr>
              <a:t>kwestia powiązania projektów musi znaleźć odzwierciedlenie w kryteriach wyboru projektów</a:t>
            </a:r>
            <a:r>
              <a:rPr lang="pl-PL" sz="1400" dirty="0">
                <a:solidFill>
                  <a:schemeClr val="bg1"/>
                </a:solidFill>
              </a:rPr>
              <a:t>. Po drugie zaś, </a:t>
            </a:r>
            <a:r>
              <a:rPr lang="pl-PL" sz="1400" b="1" dirty="0">
                <a:solidFill>
                  <a:schemeClr val="bg1"/>
                </a:solidFill>
              </a:rPr>
              <a:t>należy zapewnić odpowiednie powiązanie naborów wniosków</a:t>
            </a:r>
            <a:r>
              <a:rPr lang="pl-PL" sz="1400" dirty="0">
                <a:solidFill>
                  <a:schemeClr val="bg1"/>
                </a:solidFill>
              </a:rPr>
              <a:t> (na poziomie harmonogramów naborów), w sposób który umożliwiłby weryfikację wymaganych </a:t>
            </a:r>
            <a:r>
              <a:rPr lang="pl-PL" sz="1400" dirty="0" smtClean="0">
                <a:solidFill>
                  <a:schemeClr val="bg1"/>
                </a:solidFill>
              </a:rPr>
              <a:t>powiązań. 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SYSTEMY INFORMATYCZNE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7" name="Obraz 6"/>
          <p:cNvPicPr/>
          <p:nvPr/>
        </p:nvPicPr>
        <p:blipFill rotWithShape="1">
          <a:blip r:embed="rId3" cstate="print"/>
          <a:srcRect l="2064" r="361"/>
          <a:stretch/>
        </p:blipFill>
        <p:spPr bwMode="auto">
          <a:xfrm>
            <a:off x="3407404" y="1484784"/>
            <a:ext cx="5773108" cy="32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 rotWithShape="1">
          <a:blip r:embed="rId4" cstate="print"/>
          <a:srcRect l="38164"/>
          <a:stretch/>
        </p:blipFill>
        <p:spPr bwMode="auto">
          <a:xfrm>
            <a:off x="35496" y="1484784"/>
            <a:ext cx="3456384" cy="33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90339" y="5229200"/>
            <a:ext cx="8751135" cy="830997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79511" y="5229200"/>
            <a:ext cx="8785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REKOMENDACJA: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podejmować działania zorientowane na zapewnienie stabilności systemu oraz zwiększenie użyteczności i przyjazności w szczegółowych aspektach jego funkcjonowania. </a:t>
            </a:r>
          </a:p>
        </p:txBody>
      </p:sp>
    </p:spTree>
    <p:extLst>
      <p:ext uri="{BB962C8B-B14F-4D97-AF65-F5344CB8AC3E}">
        <p14:creationId xmlns:p14="http://schemas.microsoft.com/office/powerpoint/2010/main" val="3172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PROCEDURY ODWOŁAWCZE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7" name="Obraz 6"/>
          <p:cNvPicPr/>
          <p:nvPr/>
        </p:nvPicPr>
        <p:blipFill rotWithShape="1">
          <a:blip r:embed="rId3" cstate="print"/>
          <a:srcRect l="4215"/>
          <a:stretch/>
        </p:blipFill>
        <p:spPr bwMode="auto">
          <a:xfrm>
            <a:off x="2940526" y="1474357"/>
            <a:ext cx="6234297" cy="25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30574" y="1449647"/>
            <a:ext cx="2785242" cy="4524315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Procedura rozstrzygania protestów gwarantuje sprawną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i </a:t>
            </a:r>
            <a:r>
              <a:rPr lang="pl-PL" sz="1600" dirty="0">
                <a:solidFill>
                  <a:schemeClr val="bg1"/>
                </a:solidFill>
              </a:rPr>
              <a:t>obiektywną analizę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i </a:t>
            </a:r>
            <a:r>
              <a:rPr lang="pl-PL" sz="1600" dirty="0">
                <a:solidFill>
                  <a:schemeClr val="bg1"/>
                </a:solidFill>
              </a:rPr>
              <a:t>rozstrzygnięcie dotyczące wnoszonych przez projektodawców środków odwoławczych. </a:t>
            </a:r>
            <a:r>
              <a:rPr lang="pl-PL" sz="1600" dirty="0" smtClean="0">
                <a:solidFill>
                  <a:schemeClr val="bg1"/>
                </a:solidFill>
              </a:rPr>
              <a:t>Dotychczasowe </a:t>
            </a:r>
            <a:r>
              <a:rPr lang="pl-PL" sz="1600" dirty="0">
                <a:solidFill>
                  <a:schemeClr val="bg1"/>
                </a:solidFill>
              </a:rPr>
              <a:t>protesty dotyczyły przede wszystkim zarzutów podnoszonych w obrębie poszczególnych kryteriów, nie zaś zarzutów o charakterze proceduralnym, chyba że zarzuty o charakterze proceduralnym pozostawały w powiązaniu z zarzutami dotyczącymi oceny za pomocą poszczególnych kryteriów.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059832" y="4725144"/>
            <a:ext cx="5890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Eksperci powinni być powiadamiani o fakcie wniesienia protestu w odniesieniu do ocenianego przez nich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projektu i jego wyniku, w przypadku gdy protest zostaje rozstrzygnięty pozytywnie.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087234" y="4740910"/>
            <a:ext cx="5890018" cy="936104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658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WYBORU PROJEKTÓW</a:t>
            </a: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3" y="1268413"/>
            <a:ext cx="215900" cy="1008459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44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FORMALNE EFS I EFRR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9"/>
          <a:stretch/>
        </p:blipFill>
        <p:spPr bwMode="auto">
          <a:xfrm>
            <a:off x="1158455" y="1452482"/>
            <a:ext cx="6714466" cy="168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1158455" y="3212976"/>
            <a:ext cx="67144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174363" y="6021288"/>
            <a:ext cx="8751135" cy="615553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4362" y="6021288"/>
            <a:ext cx="875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Należy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podjąć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możliwe do wdrożenia i użyteczne – działania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zorientowane na optymalizację katalogu kryteriów formalnych dotyczących naborów w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ramach EFS i EFRR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6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658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BADANIA </a:t>
            </a:r>
            <a:endParaRPr lang="pl-PL" sz="35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2" y="1268413"/>
            <a:ext cx="216495" cy="504403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5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OGÓLNE MERYTORYCZNE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" b="5882"/>
          <a:stretch/>
        </p:blipFill>
        <p:spPr bwMode="auto">
          <a:xfrm>
            <a:off x="2051720" y="1268759"/>
            <a:ext cx="6898130" cy="34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5860" y="4895854"/>
            <a:ext cx="8770338" cy="1323439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Kryteria dodatkowe </a:t>
            </a:r>
            <a:r>
              <a:rPr lang="pl-PL" sz="1600" dirty="0" smtClean="0">
                <a:solidFill>
                  <a:schemeClr val="bg1"/>
                </a:solidFill>
              </a:rPr>
              <a:t>dotyczą </a:t>
            </a:r>
            <a:r>
              <a:rPr lang="pl-PL" sz="1600" dirty="0">
                <a:solidFill>
                  <a:schemeClr val="bg1"/>
                </a:solidFill>
              </a:rPr>
              <a:t>bardzo zróżnicowanych kwestii, które premiowane są w takim samym stopniu. </a:t>
            </a:r>
            <a:r>
              <a:rPr lang="pl-PL" sz="1600" dirty="0" smtClean="0">
                <a:solidFill>
                  <a:schemeClr val="bg1"/>
                </a:solidFill>
              </a:rPr>
              <a:t>Dotyczą </a:t>
            </a:r>
            <a:r>
              <a:rPr lang="pl-PL" sz="1600" dirty="0">
                <a:solidFill>
                  <a:schemeClr val="bg1"/>
                </a:solidFill>
              </a:rPr>
              <a:t>zarówno kwestii horyzontalnych (komplementarność projektu, realizacja projektu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partnerstwie), jak i sektorowych, co może utrudniać ocenę ekspertom </a:t>
            </a:r>
            <a:r>
              <a:rPr lang="pl-PL" sz="1600" dirty="0" smtClean="0">
                <a:solidFill>
                  <a:schemeClr val="bg1"/>
                </a:solidFill>
              </a:rPr>
              <a:t>merytorycznym niereprezentującym </a:t>
            </a:r>
            <a:r>
              <a:rPr lang="pl-PL" sz="1600" dirty="0">
                <a:solidFill>
                  <a:schemeClr val="bg1"/>
                </a:solidFill>
              </a:rPr>
              <a:t>dziedziny, której dotyczy dane kryterium. </a:t>
            </a:r>
            <a:r>
              <a:rPr lang="pl-PL" sz="1600" dirty="0" smtClean="0">
                <a:solidFill>
                  <a:schemeClr val="bg1"/>
                </a:solidFill>
              </a:rPr>
              <a:t>Dotyczą </a:t>
            </a:r>
            <a:r>
              <a:rPr lang="pl-PL" sz="1600" dirty="0">
                <a:solidFill>
                  <a:schemeClr val="bg1"/>
                </a:solidFill>
              </a:rPr>
              <a:t>częściowo kwestii objętych innymi kryteriami i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</a:rPr>
              <a:t>nie </a:t>
            </a:r>
            <a:r>
              <a:rPr lang="pl-PL" sz="1600" b="1" dirty="0">
                <a:solidFill>
                  <a:schemeClr val="bg1"/>
                </a:solidFill>
              </a:rPr>
              <a:t>mają w praktyce wpływu na wybór projektów i realizację wskaźników</a:t>
            </a:r>
            <a:r>
              <a:rPr lang="pl-PL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82325" y="1371474"/>
            <a:ext cx="1733342" cy="3293209"/>
          </a:xfrm>
          <a:prstGeom prst="rect">
            <a:avLst/>
          </a:prstGeom>
          <a:ln w="38100">
            <a:solidFill>
              <a:srgbClr val="701C2A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podjąć działania zorientowane na optymalizację katalogu ogólnych kryteriów merytorycznych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dodatkowych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ramach EFRR oraz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kryteriów merytorycznych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ramach EFS.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ZE STRATEGIĄ ZIT/RIT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"/>
          <a:stretch/>
        </p:blipFill>
        <p:spPr bwMode="auto">
          <a:xfrm>
            <a:off x="1302986" y="1556792"/>
            <a:ext cx="6538027" cy="356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96431" y="5398363"/>
            <a:ext cx="8751135" cy="615553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10436" y="5382973"/>
            <a:ext cx="87681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REKOMENDACJA: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podjąć działania zorientowane na optymalizację katalogu ogólnych kryteriów zgodności ze Strategią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ZIT/RIT.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  </a:t>
            </a:r>
          </a:p>
        </p:txBody>
      </p:sp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b="10511"/>
          <a:stretch/>
        </p:blipFill>
        <p:spPr bwMode="auto">
          <a:xfrm>
            <a:off x="259797" y="3109436"/>
            <a:ext cx="8457135" cy="236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23528" y="173390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podstawie wyników pilotażu oceny strategicznej planowanego na rok 2017 należy dokonać analizy tego sposobu oceny, także w kontekście poszerzenia jej zakresu.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23528" y="1700808"/>
            <a:ext cx="8353177" cy="936104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DLA OSI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395536" y="1751905"/>
            <a:ext cx="8280920" cy="2585323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b="1" u="sng" dirty="0" smtClean="0">
                <a:solidFill>
                  <a:schemeClr val="bg1"/>
                </a:solidFill>
              </a:rPr>
              <a:t>Dla </a:t>
            </a:r>
            <a:r>
              <a:rPr lang="pl-PL" b="1" u="sng" dirty="0">
                <a:solidFill>
                  <a:schemeClr val="bg1"/>
                </a:solidFill>
              </a:rPr>
              <a:t>analizowanych Działań / Podziałań sformułowano określone zalecenia w ramach poszczególnych Osi Priorytetowych</a:t>
            </a:r>
            <a:r>
              <a:rPr lang="pl-PL" b="1" u="sng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przeważającej mierze rekomendacje te dotyczyły takich kwestii jak: uproszczenie treści danego kryterium, wprowadzenie dodatkowych kryteriów punktowych (lub zmiana charakteru </a:t>
            </a:r>
            <a:r>
              <a:rPr lang="pl-PL" dirty="0" smtClean="0">
                <a:solidFill>
                  <a:schemeClr val="bg1"/>
                </a:solidFill>
              </a:rPr>
              <a:t>kryterium, z </a:t>
            </a:r>
            <a:r>
              <a:rPr lang="pl-PL" dirty="0">
                <a:solidFill>
                  <a:schemeClr val="bg1"/>
                </a:solidFill>
              </a:rPr>
              <a:t>zerojedynkowego na punktowy), rezygnacja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</a:t>
            </a:r>
            <a:r>
              <a:rPr lang="pl-PL" dirty="0">
                <a:solidFill>
                  <a:schemeClr val="bg1"/>
                </a:solidFill>
              </a:rPr>
              <a:t>danego kryterium lub zmiana sposobu jego pomiaru, dokonanie przeniesienia określonych kryteriów pomiędzy etapami oceny (ocena formalna i ocena merytoryczna). </a:t>
            </a:r>
          </a:p>
        </p:txBody>
      </p:sp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INNOWACYJNE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3362093"/>
              </p:ext>
            </p:extLst>
          </p:nvPr>
        </p:nvGraphicFramePr>
        <p:xfrm>
          <a:off x="179513" y="1541016"/>
          <a:ext cx="87851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KOMPLEMENTARNE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r="1340" b="5541"/>
          <a:stretch/>
        </p:blipFill>
        <p:spPr bwMode="auto">
          <a:xfrm>
            <a:off x="2566600" y="1988840"/>
            <a:ext cx="63664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6370" y="1202878"/>
            <a:ext cx="8646110" cy="738664"/>
          </a:xfrm>
          <a:prstGeom prst="rect">
            <a:avLst/>
          </a:prstGeom>
          <a:ln w="38100">
            <a:solidFill>
              <a:srgbClr val="701C2A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dążyć do uspójnienia definicji i sposobu pomiaru komplementarności we wszystkich naborach, w których jest stosowane to kryterium w celu zapewnienia skutecznej identyfikacji i selekcji projektów komplementarnych.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67286" y="2553866"/>
            <a:ext cx="2088232" cy="3611438"/>
          </a:xfrm>
          <a:prstGeom prst="rect">
            <a:avLst/>
          </a:prstGeom>
          <a:ln w="38100">
            <a:solidFill>
              <a:srgbClr val="701C2A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DEFINICJA</a:t>
            </a:r>
          </a:p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Komplementarność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stan powstały na skutek podejmowanych, uzupełniających się wzajemnie działań/projektów, które są skierowane na osiągniecie wspólnego lub takiego samego celu, który nie zostałby osiągnięty lub osiągnięty byłby w mniejszym stopniu w przypadku niewystępowania komplementarności. </a:t>
            </a:r>
          </a:p>
        </p:txBody>
      </p:sp>
      <p:sp>
        <p:nvSpPr>
          <p:cNvPr id="14" name="Strzałka w prawo 13"/>
          <p:cNvSpPr/>
          <p:nvPr/>
        </p:nvSpPr>
        <p:spPr>
          <a:xfrm rot="5400000">
            <a:off x="989200" y="2060613"/>
            <a:ext cx="647601" cy="360040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POLITYKI HORYZONTALNE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843320"/>
              </p:ext>
            </p:extLst>
          </p:nvPr>
        </p:nvGraphicFramePr>
        <p:xfrm>
          <a:off x="395536" y="1340768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1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ZALECENIA OGÓLNE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" name="Prostokąt 7"/>
          <p:cNvSpPr/>
          <p:nvPr/>
        </p:nvSpPr>
        <p:spPr>
          <a:xfrm>
            <a:off x="205860" y="1313473"/>
            <a:ext cx="8770338" cy="1077218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u="sng" dirty="0" smtClean="0">
                <a:solidFill>
                  <a:schemeClr val="bg1"/>
                </a:solidFill>
              </a:rPr>
              <a:t>Uproszczenie systematyzacji kryteriów wyboru projektów</a:t>
            </a:r>
            <a:r>
              <a:rPr lang="pl-PL" sz="1600" dirty="0" smtClean="0">
                <a:solidFill>
                  <a:schemeClr val="bg1"/>
                </a:solidFill>
              </a:rPr>
              <a:t> i posługiwanie się tylko dwoma etykietami kryteriów: kryteria merytoryczne (dopuszczające i punktowe) i kryteria formalne (spójne z dwoma etapami oceny), a w przypadku formuły ZIT/RIT – kryteria zgodności ze Strategią ZIT/RIT bez wprowadzania dodatkowego nazewnictwa (ogólne, specyficzne, szczegółowe, dostępu, horyzontalne).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1044" y="2495798"/>
            <a:ext cx="8770338" cy="1323439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W przypadku kryteriów szczegółowych dotyczących Działań wdrażanych przez WUP – </a:t>
            </a:r>
            <a:r>
              <a:rPr lang="pl-PL" sz="1600" b="1" u="sng" dirty="0" smtClean="0">
                <a:solidFill>
                  <a:schemeClr val="bg1"/>
                </a:solidFill>
              </a:rPr>
              <a:t>ograniczenie definicji kryteriów wyłącznie do informacji dotyczących sposobu rozumienia danego kryterium i jego weryfikac</a:t>
            </a:r>
            <a:r>
              <a:rPr lang="pl-PL" sz="1600" dirty="0" smtClean="0">
                <a:solidFill>
                  <a:schemeClr val="bg1"/>
                </a:solidFill>
              </a:rPr>
              <a:t>ji, bez uwzględniania rozbudowanych informacji i rozbudowanych danych statystycznych stanowiących w praktyce uzasadnienie danego kryterium lub po prostu obrazujących sytuację w obszarze, którego dotyczy kryterium. 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1044" y="3905761"/>
            <a:ext cx="8770338" cy="1815882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b="1" u="sng" dirty="0" smtClean="0">
                <a:solidFill>
                  <a:schemeClr val="bg1"/>
                </a:solidFill>
              </a:rPr>
              <a:t>Zwiększenie stopnia wykorzystywania metody analizy porównawczej</a:t>
            </a:r>
            <a:r>
              <a:rPr lang="pl-PL" sz="1600" b="1" dirty="0" smtClean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stosowanej w ocenie spełniania kryteriów o wysokim poziomie parametryzacji, tj. dotyczących w szczególności takich kwestii jak: stopień realizacji wskaźników, stopień realizacji celów, poziom oddziaływania itp. Choć analiza ta nie musi być prowadzona w formule panelowej, to i tak stanowić będzie kwestię zwiększającą złożoność i czasochłonność procesu oceny. Z tego względu jej wdrożenie powinno nastąpić w momencie, gdy słabnąć będzie dynamika wdrażania Programu (liczba konkursów), a rosnąć będzie znaczenie selekcji określonego typu projektów. 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ZALECENIA OGÓLNE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" name="Prostokąt 7"/>
          <p:cNvSpPr/>
          <p:nvPr/>
        </p:nvSpPr>
        <p:spPr>
          <a:xfrm>
            <a:off x="205860" y="1313473"/>
            <a:ext cx="8770338" cy="830997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Przeprowadzenie pilotażu rozwiązania (w pierwszej kolejności w ramach wybranego konkursu dotyczącego EFS, ew. w ramach jednego z naborów przewidujących formułę panelowej oceny strategicznej) polegającego na </a:t>
            </a:r>
            <a:r>
              <a:rPr lang="pl-PL" sz="1600" b="1" u="sng" dirty="0" smtClean="0">
                <a:solidFill>
                  <a:schemeClr val="bg1"/>
                </a:solidFill>
              </a:rPr>
              <a:t>wprowadzeniu kryterium „eksperckiej premii punktowej”.</a:t>
            </a:r>
            <a:endParaRPr lang="pl-PL" sz="1600" b="1" u="sng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95278" y="2237963"/>
            <a:ext cx="8770338" cy="1323439"/>
          </a:xfrm>
          <a:prstGeom prst="rect">
            <a:avLst/>
          </a:prstGeom>
          <a:solidFill>
            <a:srgbClr val="701C2A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Przyjęcie założenia odnoszącego się do opracowywania SOPZ dotyczących przetargów na usługi badań ewaluacyjnych poświęconych RPO, że każdorazowo do problematyki badań sektorowych o charakterze </a:t>
            </a:r>
            <a:r>
              <a:rPr lang="pl-PL" sz="1600" dirty="0" err="1" smtClean="0">
                <a:solidFill>
                  <a:schemeClr val="bg1"/>
                </a:solidFill>
              </a:rPr>
              <a:t>on-going</a:t>
            </a:r>
            <a:r>
              <a:rPr lang="pl-PL" sz="1600" dirty="0" smtClean="0">
                <a:solidFill>
                  <a:schemeClr val="bg1"/>
                </a:solidFill>
              </a:rPr>
              <a:t>, oceniających daną Oś Priorytetową, czy też dane Działanie w ramach RPO WSL 2014-2020 wprowadzona jest </a:t>
            </a:r>
            <a:r>
              <a:rPr lang="pl-PL" sz="1600" b="1" u="sng" dirty="0" smtClean="0">
                <a:solidFill>
                  <a:schemeClr val="bg1"/>
                </a:solidFill>
              </a:rPr>
              <a:t>kwestia kryteriów wyboru projektów, ze szczególnym uwzględnieniem badań, których celem jest pomiar efektów wsparcia</a:t>
            </a:r>
            <a:r>
              <a:rPr lang="pl-PL" sz="1600" dirty="0" smtClean="0">
                <a:solidFill>
                  <a:schemeClr val="bg1"/>
                </a:solidFill>
              </a:rPr>
              <a:t>. </a:t>
            </a:r>
            <a:endParaRPr lang="pl-PL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916238" y="1341438"/>
            <a:ext cx="6048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3500" b="1" dirty="0" smtClean="0">
                <a:solidFill>
                  <a:srgbClr val="4D4D4D"/>
                </a:solidFill>
              </a:rPr>
              <a:t>DZIĘKUJĘ </a:t>
            </a:r>
            <a:r>
              <a:rPr lang="pl-PL" altLang="pl-PL" sz="3500" b="1" dirty="0">
                <a:solidFill>
                  <a:srgbClr val="4D4D4D"/>
                </a:solidFill>
              </a:rPr>
              <a:t>ZA UWAGĘ</a:t>
            </a:r>
            <a:endParaRPr lang="pl-PL" altLang="pl-PL" sz="3500" dirty="0">
              <a:solidFill>
                <a:srgbClr val="AAA9A9"/>
              </a:solidFill>
            </a:endParaRP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627313" y="1268413"/>
            <a:ext cx="215900" cy="647700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6870" name="Picture 7" descr="paprotka otw i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80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BADANIA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/>
          <a:stretch/>
        </p:blipFill>
        <p:spPr bwMode="auto">
          <a:xfrm>
            <a:off x="609559" y="1700808"/>
            <a:ext cx="7924881" cy="36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658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l-PL" sz="35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2" y="1268413"/>
            <a:ext cx="216495" cy="504403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8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BADAWCZE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4849899"/>
              </p:ext>
            </p:extLst>
          </p:nvPr>
        </p:nvGraphicFramePr>
        <p:xfrm>
          <a:off x="323529" y="1628800"/>
          <a:ext cx="84251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658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ORAZ PROCES WYBORU I OCENY PROJEKTÓW</a:t>
            </a: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3" y="1268413"/>
            <a:ext cx="215900" cy="1584523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78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ROZPLANOWANIE NABORÓW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8086349"/>
              </p:ext>
            </p:extLst>
          </p:nvPr>
        </p:nvGraphicFramePr>
        <p:xfrm>
          <a:off x="438736" y="1541016"/>
          <a:ext cx="830972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395536" y="5229200"/>
            <a:ext cx="8353177" cy="1404626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95536" y="524883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REKOMENDACJA</a:t>
            </a: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etapie planowania kolejnych naborów, w sposób priorytetowy traktować te obszary interwencji, w których do tej pory nie przeprowadzono żadnych naborów, a w dalszej fazie wdrażania Programu, należy poszerzać katalog instrumentów pozwalających na wybór przedsięwzięć w największym stopniu powiązanych z realizacją głównych założeń i celów Programu. Jednocześnie, należy – w miarę możliwości – w sposób bardziej równomierny rozplanowywać kolejne nabory w ramach poszczególnych kwartałów. </a:t>
            </a:r>
          </a:p>
        </p:txBody>
      </p:sp>
    </p:spTree>
    <p:extLst>
      <p:ext uri="{BB962C8B-B14F-4D97-AF65-F5344CB8AC3E}">
        <p14:creationId xmlns:p14="http://schemas.microsoft.com/office/powerpoint/2010/main" val="12462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79512" y="1268760"/>
            <a:ext cx="39604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CECHY PROJEKTÓW MAJĄCE WPŁYW NA ROZPLANOWANIE NABORÓW</a:t>
            </a:r>
            <a:endParaRPr lang="pl-PL" altLang="pl-PL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ROZPLANOWANIE NABORÓW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517960"/>
              </p:ext>
            </p:extLst>
          </p:nvPr>
        </p:nvGraphicFramePr>
        <p:xfrm>
          <a:off x="611560" y="2492896"/>
          <a:ext cx="33123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Prostokąt 4"/>
          <p:cNvSpPr/>
          <p:nvPr/>
        </p:nvSpPr>
        <p:spPr>
          <a:xfrm>
            <a:off x="183035" y="4581128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PLANOWANIE NABORÓW – REKOMENDACJA </a:t>
            </a:r>
          </a:p>
          <a:p>
            <a:pPr algn="just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wprowadzić częściowe uelastycznienie ustawowego zakazu aktualizacji terminów naboru wniosków o dofinansowanie, których przeprowadzenie zaplanowano w terminie nie dłuższym niż 3 miesiące, licząc od dnia aktualizacji. Dodatkowo, należy rozważyć skrócenie rzeczonego terminu z 3 do 2 miesięcy.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79512" y="4587602"/>
            <a:ext cx="4032448" cy="1881500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7726" y="1268760"/>
            <a:ext cx="48600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4413221" y="5227197"/>
            <a:ext cx="45366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HARMONOGRAM - REKOMENDACJA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Celowe byłoby wprowadzenie określonych modyfikacji do struktury i zakresu merytorycznego publikowanych harmonogramów, które zwiększyłyby jego użyteczność dla wnioskodawców.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413221" y="5166687"/>
            <a:ext cx="4536628" cy="1290573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283968" y="4499828"/>
            <a:ext cx="4680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OCENA TERMINU PRZEPROWADZENIA NABORU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trzałka w górę 6"/>
          <p:cNvSpPr/>
          <p:nvPr/>
        </p:nvSpPr>
        <p:spPr>
          <a:xfrm>
            <a:off x="6465511" y="3748390"/>
            <a:ext cx="432048" cy="544706"/>
          </a:xfrm>
          <a:prstGeom prst="up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górę 17"/>
          <p:cNvSpPr/>
          <p:nvPr/>
        </p:nvSpPr>
        <p:spPr>
          <a:xfrm rot="10800000">
            <a:off x="2123728" y="1916832"/>
            <a:ext cx="432048" cy="544706"/>
          </a:xfrm>
          <a:prstGeom prst="up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6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251520" y="2348880"/>
            <a:ext cx="2387157" cy="936104"/>
          </a:xfrm>
          <a:prstGeom prst="rect">
            <a:avLst/>
          </a:prstGeom>
          <a:solidFill>
            <a:srgbClr val="701C2A"/>
          </a:solidFill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400" dirty="0"/>
          </a:p>
        </p:txBody>
      </p:sp>
      <p:pic>
        <p:nvPicPr>
          <p:cNvPr id="7170" name="Picture 2" descr="slajdy4 logo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7150"/>
            <a:ext cx="2017713" cy="1238250"/>
          </a:xfrm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68538" y="40466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BEZSTRONNOŚĆ SYSTEMU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2627313" y="908050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748713" y="404664"/>
            <a:ext cx="201137" cy="49703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5" y="1556792"/>
            <a:ext cx="6001077" cy="27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" name="Prostokąt 9"/>
          <p:cNvSpPr/>
          <p:nvPr/>
        </p:nvSpPr>
        <p:spPr>
          <a:xfrm>
            <a:off x="323528" y="4707721"/>
            <a:ext cx="8425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REKOMENDACJE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dokonać doprecyzowania i uspójnienia treści regulaminów naborów wniosków dotyczących wsparcia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EFS i EFRR w tych aspektach, które dotyczą przejrzystości systemu wyboru projektów. </a:t>
            </a: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Należy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położyć większy nacisk na upowszechnianie informacji o tym, w jaki sposób realizowana jest w ramach naborów zasada bezstronności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oceny – upowszechnianie już istniejących regulacji i dokumentów w tym zakresie.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23528" y="4707721"/>
            <a:ext cx="8425185" cy="1385575"/>
          </a:xfrm>
          <a:prstGeom prst="rect">
            <a:avLst/>
          </a:prstGeom>
          <a:noFill/>
          <a:ln w="38100">
            <a:solidFill>
              <a:srgbClr val="7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9512" y="2468186"/>
            <a:ext cx="252028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1900" b="1" dirty="0" smtClean="0">
                <a:solidFill>
                  <a:schemeClr val="bg1"/>
                </a:solidFill>
                <a:latin typeface="+mj-lt"/>
              </a:rPr>
              <a:t>OPINIE WNIOSKODAWCÓW</a:t>
            </a:r>
            <a:endParaRPr lang="pl-PL" altLang="pl-PL" sz="19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0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1512</Words>
  <Application>Microsoft Office PowerPoint</Application>
  <PresentationFormat>Pokaz na ekranie (4:3)</PresentationFormat>
  <Paragraphs>126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Urban</dc:creator>
  <cp:lastModifiedBy>Kamila Konieczna</cp:lastModifiedBy>
  <cp:revision>405</cp:revision>
  <cp:lastPrinted>2016-11-25T10:28:00Z</cp:lastPrinted>
  <dcterms:created xsi:type="dcterms:W3CDTF">2013-11-25T10:24:16Z</dcterms:created>
  <dcterms:modified xsi:type="dcterms:W3CDTF">2016-11-25T10:39:59Z</dcterms:modified>
</cp:coreProperties>
</file>